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1" r:id="rId3"/>
    <p:sldId id="303" r:id="rId4"/>
    <p:sldId id="304" r:id="rId5"/>
    <p:sldId id="272" r:id="rId6"/>
    <p:sldId id="257" r:id="rId7"/>
    <p:sldId id="273" r:id="rId8"/>
    <p:sldId id="274" r:id="rId9"/>
    <p:sldId id="276" r:id="rId10"/>
    <p:sldId id="275" r:id="rId11"/>
    <p:sldId id="277" r:id="rId12"/>
    <p:sldId id="280" r:id="rId13"/>
    <p:sldId id="281" r:id="rId14"/>
    <p:sldId id="285" r:id="rId15"/>
    <p:sldId id="286" r:id="rId16"/>
    <p:sldId id="287" r:id="rId17"/>
    <p:sldId id="284"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258" r:id="rId31"/>
    <p:sldId id="259" r:id="rId32"/>
    <p:sldId id="261" r:id="rId33"/>
    <p:sldId id="263" r:id="rId34"/>
    <p:sldId id="262" r:id="rId35"/>
    <p:sldId id="264" r:id="rId36"/>
    <p:sldId id="265" r:id="rId37"/>
    <p:sldId id="266" r:id="rId38"/>
    <p:sldId id="305" r:id="rId39"/>
    <p:sldId id="306" r:id="rId40"/>
    <p:sldId id="302" r:id="rId41"/>
    <p:sldId id="270"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DA31B-EBBA-4BD9-92CD-2CF13408C871}" type="datetimeFigureOut">
              <a:rPr lang="tr-TR" smtClean="0"/>
              <a:t>22.02.2022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484A8-0012-40DB-AE3D-0CC01A614805}" type="slidenum">
              <a:rPr lang="tr-TR" smtClean="0"/>
              <a:t>‹#›</a:t>
            </a:fld>
            <a:endParaRPr lang="tr-TR"/>
          </a:p>
        </p:txBody>
      </p:sp>
    </p:spTree>
    <p:extLst>
      <p:ext uri="{BB962C8B-B14F-4D97-AF65-F5344CB8AC3E}">
        <p14:creationId xmlns:p14="http://schemas.microsoft.com/office/powerpoint/2010/main" val="331464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ECAE6E-55C0-4106-ABE3-0425729D273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DC9163F-340D-476E-944D-88A372459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10F5B2F-DB37-46D3-9D43-A975E28B98D4}"/>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6BBD562D-CAB1-4ACF-82C9-A9C38D0D62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4FB33C1-BFE2-4947-B02E-445BDCCFDD23}"/>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131131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EBDADB-84EC-4651-A4A7-8FA3F1C6660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5B8AE0F-614D-4EA4-9F78-08C8D67657C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B01463-C70B-41EE-9179-7BD55696D5F1}"/>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2D24DD1D-D19F-4078-88A6-62FEBCA802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9CD436-9D7D-4E4A-A9A8-6B94512786FF}"/>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2165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2B686B7-BBF2-4E40-85D7-A6209B5C2BE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02FF50-4328-4D7B-AB2A-E904548E000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FB16E6-F217-4769-9DE4-29E0755491A5}"/>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C09B3007-B0F7-465F-8ED7-2EB7EDCC85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D7DCBB-362F-46F0-8590-7ED22B898337}"/>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1113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59552-6F23-4987-9B73-010BB490A96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4D4FE7C-CE77-42DD-9557-88C5C0CB2B9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8BC710-1F13-46D7-8C0E-F91572A4D8A0}"/>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F48F3C26-1737-4143-8471-AC43DD7323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DDD63A-DCA3-46A7-B5F5-3BB163B5E5D1}"/>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320444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9C509-BDDF-4D77-A274-765AB0C5E2D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1BC4A35-1B57-4230-AE8F-AF37B49A8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BAF71A0-9EC5-4D73-82A8-BE65F54AD8B8}"/>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DCA06DA1-6187-4242-9E9F-438C14DB9A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C87BFF-0A70-4BF3-9531-B09FA6B58BCE}"/>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364235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670497-6E8A-4727-B90C-2FB1E1D35E4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D96B27-F72B-431F-B655-03498254ABA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586B30A-AE93-4162-9772-69DE4C779BD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436557E-59E9-47CE-8B4F-42EEEB2B4C50}"/>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6" name="Alt Bilgi Yer Tutucusu 5">
            <a:extLst>
              <a:ext uri="{FF2B5EF4-FFF2-40B4-BE49-F238E27FC236}">
                <a16:creationId xmlns:a16="http://schemas.microsoft.com/office/drawing/2014/main" id="{1E334A11-29D0-4750-9B99-7DF297B09C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239966-AC96-4A59-9B4E-858F4F513697}"/>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311260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A618F4-C102-4347-84F0-A7A932F51D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71BF068-F98A-4A10-BE07-23DC23150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A7AE3C-C3AE-4DAA-91D0-32A72113E20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74CDE4B-D292-43DE-A93D-ADF6D2CA9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3112B09-FC73-4DED-A78C-B2878C0B0B4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361E69A-2ECD-4161-AED1-F258AEC82283}"/>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8" name="Alt Bilgi Yer Tutucusu 7">
            <a:extLst>
              <a:ext uri="{FF2B5EF4-FFF2-40B4-BE49-F238E27FC236}">
                <a16:creationId xmlns:a16="http://schemas.microsoft.com/office/drawing/2014/main" id="{B777FDB1-22FB-48F0-9C8B-F72B50687EB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B760921-2285-4DA3-9644-A9C767D22551}"/>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112167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64CE1-CD89-4118-A5F1-B7EABB352C3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A99C8A9-0204-4B67-BCB4-01AA347E72F4}"/>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4" name="Alt Bilgi Yer Tutucusu 3">
            <a:extLst>
              <a:ext uri="{FF2B5EF4-FFF2-40B4-BE49-F238E27FC236}">
                <a16:creationId xmlns:a16="http://schemas.microsoft.com/office/drawing/2014/main" id="{BE48B9F1-28DA-46FE-9CD4-6D52066238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F82A7CA-0318-4DBF-8A23-BF91F0201A06}"/>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7767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8278E68-1060-4B11-8207-0780304A7895}"/>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3" name="Alt Bilgi Yer Tutucusu 2">
            <a:extLst>
              <a:ext uri="{FF2B5EF4-FFF2-40B4-BE49-F238E27FC236}">
                <a16:creationId xmlns:a16="http://schemas.microsoft.com/office/drawing/2014/main" id="{02C7DA6D-A3CF-4CD4-A36D-49FBADBAC37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BC49ACD-7D44-4997-AD59-227CC8C715E6}"/>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8807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B7A88-5264-42F1-9CA1-5C6C6975B0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4453318-C05F-43B8-A1E0-702F5D33B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B5CC98B-8D76-4B65-AE72-3860D84C6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54385DF-B2B9-4EA2-B91F-FFF00E6E882C}"/>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6" name="Alt Bilgi Yer Tutucusu 5">
            <a:extLst>
              <a:ext uri="{FF2B5EF4-FFF2-40B4-BE49-F238E27FC236}">
                <a16:creationId xmlns:a16="http://schemas.microsoft.com/office/drawing/2014/main" id="{0AC3C1DD-33D6-430B-8C1E-20D3C7E288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177AF06-A656-4D96-8D21-CCC64D3383EB}"/>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21593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6B93D2-7C07-43E1-BD09-8E306413A5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036E0AC-F8A0-486C-AFC8-8154DCB91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DDCDF46-F010-40AA-B2C9-C3044E003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50A776-60A5-49F0-BA28-7DB702A1B30C}"/>
              </a:ext>
            </a:extLst>
          </p:cNvPr>
          <p:cNvSpPr>
            <a:spLocks noGrp="1"/>
          </p:cNvSpPr>
          <p:nvPr>
            <p:ph type="dt" sz="half" idx="10"/>
          </p:nvPr>
        </p:nvSpPr>
        <p:spPr/>
        <p:txBody>
          <a:bodyPr/>
          <a:lstStyle/>
          <a:p>
            <a:fld id="{3033EECB-B879-442A-A2F6-E421B37A9DF8}" type="datetimeFigureOut">
              <a:rPr lang="tr-TR" smtClean="0"/>
              <a:t>22.02.2022</a:t>
            </a:fld>
            <a:endParaRPr lang="tr-TR"/>
          </a:p>
        </p:txBody>
      </p:sp>
      <p:sp>
        <p:nvSpPr>
          <p:cNvPr id="6" name="Alt Bilgi Yer Tutucusu 5">
            <a:extLst>
              <a:ext uri="{FF2B5EF4-FFF2-40B4-BE49-F238E27FC236}">
                <a16:creationId xmlns:a16="http://schemas.microsoft.com/office/drawing/2014/main" id="{4628894C-D6CE-4C93-B209-32136C1E63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0FB2A66-1225-4FE9-BA5B-7E3E9130D5BC}"/>
              </a:ext>
            </a:extLst>
          </p:cNvPr>
          <p:cNvSpPr>
            <a:spLocks noGrp="1"/>
          </p:cNvSpPr>
          <p:nvPr>
            <p:ph type="sldNum" sz="quarter" idx="12"/>
          </p:nvPr>
        </p:nvSpPr>
        <p:spPr/>
        <p:txBody>
          <a:bodyPr/>
          <a:lstStyle/>
          <a:p>
            <a:fld id="{465B4FAE-D1E7-426A-95C2-E0D47E272716}" type="slidenum">
              <a:rPr lang="tr-TR" smtClean="0"/>
              <a:t>‹#›</a:t>
            </a:fld>
            <a:endParaRPr lang="tr-TR"/>
          </a:p>
        </p:txBody>
      </p:sp>
    </p:spTree>
    <p:extLst>
      <p:ext uri="{BB962C8B-B14F-4D97-AF65-F5344CB8AC3E}">
        <p14:creationId xmlns:p14="http://schemas.microsoft.com/office/powerpoint/2010/main" val="283797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2E5C9C6-38BD-4CFB-A391-9B72EE0F7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35F603-286B-46A9-9479-AA1D92C5D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49885F-CC89-43F0-929E-91B70FB82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3EECB-B879-442A-A2F6-E421B37A9DF8}" type="datetimeFigureOut">
              <a:rPr lang="tr-TR" smtClean="0"/>
              <a:t>22.02.2022</a:t>
            </a:fld>
            <a:endParaRPr lang="tr-TR"/>
          </a:p>
        </p:txBody>
      </p:sp>
      <p:sp>
        <p:nvSpPr>
          <p:cNvPr id="5" name="Alt Bilgi Yer Tutucusu 4">
            <a:extLst>
              <a:ext uri="{FF2B5EF4-FFF2-40B4-BE49-F238E27FC236}">
                <a16:creationId xmlns:a16="http://schemas.microsoft.com/office/drawing/2014/main" id="{BDB1F482-1EE1-4BB8-8C2B-26BADD598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48C11AF-F31A-49CE-A06D-498E37BE3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B4FAE-D1E7-426A-95C2-E0D47E272716}" type="slidenum">
              <a:rPr lang="tr-TR" smtClean="0"/>
              <a:t>‹#›</a:t>
            </a:fld>
            <a:endParaRPr lang="tr-TR"/>
          </a:p>
        </p:txBody>
      </p:sp>
    </p:spTree>
    <p:extLst>
      <p:ext uri="{BB962C8B-B14F-4D97-AF65-F5344CB8AC3E}">
        <p14:creationId xmlns:p14="http://schemas.microsoft.com/office/powerpoint/2010/main" val="15547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programmes/erasmus-plus/node_en" TargetMode="External"/><Relationship Id="rId2" Type="http://schemas.openxmlformats.org/officeDocument/2006/relationships/hyperlink" Target="https://www.etwinning.net/tr/pub/about.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live.etwinning.net/profile/2239967"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id="{58C15F30-C978-43DD-9B81-531AC1E80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211" y="367099"/>
            <a:ext cx="8363577" cy="3782695"/>
          </a:xfrm>
          <a:prstGeom prst="rect">
            <a:avLst/>
          </a:prstGeom>
          <a:effectLst>
            <a:outerShdw blurRad="50800" dist="50800" dir="5400000" algn="ctr" rotWithShape="0">
              <a:srgbClr val="000000"/>
            </a:outerShdw>
          </a:effectLst>
        </p:spPr>
      </p:pic>
      <p:sp>
        <p:nvSpPr>
          <p:cNvPr id="7" name="Rectangle 3">
            <a:extLst>
              <a:ext uri="{FF2B5EF4-FFF2-40B4-BE49-F238E27FC236}">
                <a16:creationId xmlns:a16="http://schemas.microsoft.com/office/drawing/2014/main" id="{D4AC31C2-5BC9-4327-B3E9-17809CF0CC44}"/>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highlight>
                <a:srgbClr val="00FFFF"/>
              </a:highlight>
              <a:latin typeface="Arial" panose="020B0604020202020204" pitchFamily="34" charset="0"/>
            </a:endParaRPr>
          </a:p>
        </p:txBody>
      </p:sp>
      <p:sp>
        <p:nvSpPr>
          <p:cNvPr id="12" name="Metin kutusu 11">
            <a:extLst>
              <a:ext uri="{FF2B5EF4-FFF2-40B4-BE49-F238E27FC236}">
                <a16:creationId xmlns:a16="http://schemas.microsoft.com/office/drawing/2014/main" id="{57E26AAE-306E-4AB4-98E3-E5BD9925D81B}"/>
              </a:ext>
            </a:extLst>
          </p:cNvPr>
          <p:cNvSpPr txBox="1"/>
          <p:nvPr/>
        </p:nvSpPr>
        <p:spPr>
          <a:xfrm>
            <a:off x="6736080" y="4622800"/>
            <a:ext cx="4429760" cy="369332"/>
          </a:xfrm>
          <a:prstGeom prst="rect">
            <a:avLst/>
          </a:prstGeom>
          <a:noFill/>
        </p:spPr>
        <p:txBody>
          <a:bodyPr wrap="square" rtlCol="0">
            <a:spAutoFit/>
          </a:bodyPr>
          <a:lstStyle/>
          <a:p>
            <a:endParaRPr lang="tr-TR" dirty="0">
              <a:highlight>
                <a:srgbClr val="00FFFF"/>
              </a:highlight>
            </a:endParaRPr>
          </a:p>
        </p:txBody>
      </p:sp>
      <p:sp>
        <p:nvSpPr>
          <p:cNvPr id="2" name="Dikdörtgen 1">
            <a:extLst>
              <a:ext uri="{FF2B5EF4-FFF2-40B4-BE49-F238E27FC236}">
                <a16:creationId xmlns:a16="http://schemas.microsoft.com/office/drawing/2014/main" id="{72FF491B-62FE-44D9-9A50-FCC084810069}"/>
              </a:ext>
            </a:extLst>
          </p:cNvPr>
          <p:cNvSpPr/>
          <p:nvPr/>
        </p:nvSpPr>
        <p:spPr>
          <a:xfrm>
            <a:off x="1914212" y="4530467"/>
            <a:ext cx="8363576" cy="1446550"/>
          </a:xfrm>
          <a:prstGeom prst="rect">
            <a:avLst/>
          </a:prstGeom>
          <a:noFill/>
        </p:spPr>
        <p:txBody>
          <a:bodyPr wrap="square" lIns="91440" tIns="45720" rIns="91440" bIns="45720">
            <a:spAutoFit/>
          </a:bodyPr>
          <a:lstStyle/>
          <a:p>
            <a:pPr algn="ctr"/>
            <a:r>
              <a:rPr lang="tr-TR" sz="8800" dirty="0">
                <a:ln w="0"/>
                <a:solidFill>
                  <a:srgbClr val="D60093"/>
                </a:solidFill>
                <a:effectLst>
                  <a:outerShdw blurRad="38100" dist="25400" dir="5400000" algn="ctr" rotWithShape="0">
                    <a:srgbClr val="6E747A">
                      <a:alpha val="43000"/>
                    </a:srgbClr>
                  </a:outerShdw>
                </a:effectLst>
                <a:latin typeface="Gabriola" panose="04040605051002020D02" pitchFamily="82" charset="0"/>
                <a:cs typeface="Arial" panose="020B0604020202020204" pitchFamily="34" charset="0"/>
              </a:rPr>
              <a:t>LADIES FIRST PROJESİ</a:t>
            </a:r>
            <a:endParaRPr lang="tr-TR" sz="8800" b="0" cap="none" spc="0" dirty="0">
              <a:ln w="0"/>
              <a:solidFill>
                <a:srgbClr val="D60093"/>
              </a:solidFill>
              <a:effectLst>
                <a:outerShdw blurRad="38100" dist="25400" dir="5400000" algn="ctr" rotWithShape="0">
                  <a:srgbClr val="6E747A">
                    <a:alpha val="43000"/>
                  </a:srgbClr>
                </a:outerShdw>
              </a:effectLst>
              <a:latin typeface="Gabriola" panose="04040605051002020D02" pitchFamily="82" charset="0"/>
              <a:cs typeface="Arial" panose="020B0604020202020204" pitchFamily="34" charset="0"/>
            </a:endParaRPr>
          </a:p>
        </p:txBody>
      </p:sp>
    </p:spTree>
    <p:extLst>
      <p:ext uri="{BB962C8B-B14F-4D97-AF65-F5344CB8AC3E}">
        <p14:creationId xmlns:p14="http://schemas.microsoft.com/office/powerpoint/2010/main" val="16788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CA89F42-C2F1-44B5-BAA1-3526F4AF955A}"/>
              </a:ext>
            </a:extLst>
          </p:cNvPr>
          <p:cNvSpPr/>
          <p:nvPr/>
        </p:nvSpPr>
        <p:spPr>
          <a:xfrm>
            <a:off x="514198" y="282461"/>
            <a:ext cx="10741572" cy="769441"/>
          </a:xfrm>
          <a:prstGeom prst="rect">
            <a:avLst/>
          </a:prstGeom>
          <a:noFill/>
        </p:spPr>
        <p:txBody>
          <a:bodyPr wrap="square" lIns="91440" tIns="45720" rIns="91440" bIns="45720">
            <a:spAutoFit/>
          </a:bodyPr>
          <a:lstStyle/>
          <a:p>
            <a:pPr algn="ctr"/>
            <a:r>
              <a:rPr lang="tr-TR" sz="4400" b="1" i="1" dirty="0">
                <a:ln w="0"/>
                <a:effectLst>
                  <a:outerShdw blurRad="38100" dist="25400" dir="5400000" algn="ctr" rotWithShape="0">
                    <a:srgbClr val="6E747A">
                      <a:alpha val="43000"/>
                    </a:srgbClr>
                  </a:outerShdw>
                </a:effectLst>
              </a:rPr>
              <a:t>ÇELİKHAN ORTAOKULU,TÜRKİYE</a:t>
            </a:r>
            <a:endParaRPr lang="tr-TR" sz="4400" b="1" i="1" cap="none" spc="0" dirty="0">
              <a:ln w="0"/>
              <a:effectLst>
                <a:outerShdw blurRad="38100" dist="25400" dir="5400000" algn="ctr" rotWithShape="0">
                  <a:srgbClr val="6E747A">
                    <a:alpha val="43000"/>
                  </a:srgbClr>
                </a:outerShdw>
              </a:effectLst>
            </a:endParaRPr>
          </a:p>
        </p:txBody>
      </p:sp>
      <p:sp>
        <p:nvSpPr>
          <p:cNvPr id="7" name="Metin kutusu 6">
            <a:extLst>
              <a:ext uri="{FF2B5EF4-FFF2-40B4-BE49-F238E27FC236}">
                <a16:creationId xmlns:a16="http://schemas.microsoft.com/office/drawing/2014/main" id="{F5EBEF54-0022-4544-B70F-985676022F7B}"/>
              </a:ext>
            </a:extLst>
          </p:cNvPr>
          <p:cNvSpPr txBox="1"/>
          <p:nvPr/>
        </p:nvSpPr>
        <p:spPr>
          <a:xfrm>
            <a:off x="1911643" y="5621432"/>
            <a:ext cx="7193280" cy="369332"/>
          </a:xfrm>
          <a:prstGeom prst="rect">
            <a:avLst/>
          </a:prstGeom>
          <a:noFill/>
        </p:spPr>
        <p:txBody>
          <a:bodyPr wrap="square" rtlCol="0">
            <a:spAutoFit/>
          </a:bodyPr>
          <a:lstStyle/>
          <a:p>
            <a:r>
              <a:rPr lang="tr-TR" dirty="0"/>
              <a:t>PROJE SORUMLUSU: HATİCE DEMİR </a:t>
            </a:r>
          </a:p>
        </p:txBody>
      </p:sp>
      <p:pic>
        <p:nvPicPr>
          <p:cNvPr id="8" name="İçerik Yer Tutucusu 7" descr="bina, gök, kar, açık hava içeren bir resim&#10;&#10;Açıklama otomatik olarak oluşturuldu">
            <a:extLst>
              <a:ext uri="{FF2B5EF4-FFF2-40B4-BE49-F238E27FC236}">
                <a16:creationId xmlns:a16="http://schemas.microsoft.com/office/drawing/2014/main" id="{18D26E96-7AA2-47B1-8ABB-767A13BA9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890" y="1051902"/>
            <a:ext cx="7746189" cy="4351338"/>
          </a:xfrm>
        </p:spPr>
      </p:pic>
    </p:spTree>
    <p:extLst>
      <p:ext uri="{BB962C8B-B14F-4D97-AF65-F5344CB8AC3E}">
        <p14:creationId xmlns:p14="http://schemas.microsoft.com/office/powerpoint/2010/main" val="10391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30E74C-9DEC-44FF-AA1E-870B2BE30F59}"/>
              </a:ext>
            </a:extLst>
          </p:cNvPr>
          <p:cNvSpPr>
            <a:spLocks noGrp="1"/>
          </p:cNvSpPr>
          <p:nvPr>
            <p:ph type="title"/>
          </p:nvPr>
        </p:nvSpPr>
        <p:spPr>
          <a:xfrm>
            <a:off x="866274" y="353094"/>
            <a:ext cx="10487526" cy="1042570"/>
          </a:xfrm>
        </p:spPr>
        <p:txBody>
          <a:bodyPr>
            <a:normAutofit/>
          </a:bodyPr>
          <a:lstStyle/>
          <a:p>
            <a:pPr algn="ctr"/>
            <a:r>
              <a:rPr lang="tr-TR" b="1" i="1" dirty="0">
                <a:ln w="0"/>
                <a:effectLst>
                  <a:outerShdw blurRad="38100" dist="25400" dir="5400000" algn="ctr" rotWithShape="0">
                    <a:srgbClr val="6E747A">
                      <a:alpha val="43000"/>
                    </a:srgbClr>
                  </a:outerShdw>
                </a:effectLst>
                <a:latin typeface="+mn-lt"/>
              </a:rPr>
              <a:t>ÇELİKHAN ORTAOKULU,TÜRKİYE</a:t>
            </a:r>
            <a:endParaRPr lang="tr-TR" b="1" i="1" cap="none" spc="0" dirty="0">
              <a:ln w="0"/>
              <a:effectLst>
                <a:outerShdw blurRad="38100" dist="25400" dir="5400000" algn="ctr" rotWithShape="0">
                  <a:srgbClr val="6E747A">
                    <a:alpha val="43000"/>
                  </a:srgbClr>
                </a:outerShdw>
              </a:effectLst>
              <a:latin typeface="+mn-lt"/>
            </a:endParaRPr>
          </a:p>
        </p:txBody>
      </p:sp>
      <p:sp>
        <p:nvSpPr>
          <p:cNvPr id="3" name="İçerik Yer Tutucusu 2">
            <a:extLst>
              <a:ext uri="{FF2B5EF4-FFF2-40B4-BE49-F238E27FC236}">
                <a16:creationId xmlns:a16="http://schemas.microsoft.com/office/drawing/2014/main" id="{AAC866C6-AB4A-436B-8CB9-4FE195C8F2F5}"/>
              </a:ext>
            </a:extLst>
          </p:cNvPr>
          <p:cNvSpPr>
            <a:spLocks noGrp="1"/>
          </p:cNvSpPr>
          <p:nvPr>
            <p:ph idx="1"/>
          </p:nvPr>
        </p:nvSpPr>
        <p:spPr/>
        <p:txBody>
          <a:bodyPr>
            <a:normAutofit fontScale="92500" lnSpcReduction="20000"/>
          </a:bodyPr>
          <a:lstStyle/>
          <a:p>
            <a:r>
              <a:rPr lang="tr-TR" sz="2900" dirty="0">
                <a:solidFill>
                  <a:schemeClr val="accent1"/>
                </a:solidFill>
                <a:latin typeface="Times New Roman" panose="02020603050405020304" pitchFamily="18" charset="0"/>
                <a:cs typeface="Times New Roman" panose="02020603050405020304" pitchFamily="18" charset="0"/>
              </a:rPr>
              <a:t>Vizyon: Bizim tekilliğimiz, insan ve makinenin birlikteliğinden ziyade akıl ve kalbin birlikteliğidir. Eğitim </a:t>
            </a:r>
            <a:r>
              <a:rPr lang="tr-TR" sz="2900" dirty="0" err="1">
                <a:solidFill>
                  <a:schemeClr val="accent1"/>
                </a:solidFill>
                <a:latin typeface="Times New Roman" panose="02020603050405020304" pitchFamily="18" charset="0"/>
                <a:cs typeface="Times New Roman" panose="02020603050405020304" pitchFamily="18" charset="0"/>
              </a:rPr>
              <a:t>Vizyonu’muzun</a:t>
            </a:r>
            <a:r>
              <a:rPr lang="tr-TR" sz="2900" dirty="0">
                <a:solidFill>
                  <a:schemeClr val="accent1"/>
                </a:solidFill>
                <a:latin typeface="Times New Roman" panose="02020603050405020304" pitchFamily="18" charset="0"/>
                <a:cs typeface="Times New Roman" panose="02020603050405020304" pitchFamily="18" charset="0"/>
              </a:rPr>
              <a:t> temel amacı; çağın ve geleceğin becerileriyle donanmış ve bu donanımı insanlık hayrına sarf edebilen, bilime sevdalı, kültüre meraklı ve duyarlı, nitelikli, ahlaklı bireyler yetiştirmektir.</a:t>
            </a:r>
          </a:p>
          <a:p>
            <a:endParaRPr lang="tr-TR" sz="2900" dirty="0">
              <a:solidFill>
                <a:schemeClr val="accent1"/>
              </a:solidFill>
              <a:latin typeface="Times New Roman" panose="02020603050405020304" pitchFamily="18" charset="0"/>
              <a:cs typeface="Times New Roman" panose="02020603050405020304" pitchFamily="18" charset="0"/>
            </a:endParaRPr>
          </a:p>
          <a:p>
            <a:r>
              <a:rPr lang="tr-TR" sz="2900" dirty="0">
                <a:solidFill>
                  <a:schemeClr val="accent1"/>
                </a:solidFill>
                <a:latin typeface="Times New Roman" panose="02020603050405020304" pitchFamily="18" charset="0"/>
                <a:cs typeface="Times New Roman" panose="02020603050405020304" pitchFamily="18" charset="0"/>
              </a:rPr>
              <a:t>Misyon: Düşünme, anlama, araştırma ve sorun çözme yetkinliği gelişmiş; bilgi toplumunun gerektirdiği bilgi ve becerilerle donanmış; millî kültür ile insanlığın ve demokrasinin evrensel değerlerini içselleştirmiş; iletişime ve paylaşıma açık, sanat duyarlılığı ve becerisi gelişmiş; öz güveni, öz saygısı, hak, adalet ve sorumluluk bilinci yüksek; gayretli, girişimci, yaratıcı, yenilikçi, barışçı, sağlıklı ve mutlu bireylerin yetişmesine ortam ve imkân sağlamaktır.</a:t>
            </a:r>
          </a:p>
          <a:p>
            <a:endParaRPr lang="tr-TR" dirty="0"/>
          </a:p>
        </p:txBody>
      </p:sp>
    </p:spTree>
    <p:extLst>
      <p:ext uri="{BB962C8B-B14F-4D97-AF65-F5344CB8AC3E}">
        <p14:creationId xmlns:p14="http://schemas.microsoft.com/office/powerpoint/2010/main" val="17967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C62ABF-875B-4764-AAB9-4C4462944BAB}"/>
              </a:ext>
            </a:extLst>
          </p:cNvPr>
          <p:cNvSpPr>
            <a:spLocks noGrp="1"/>
          </p:cNvSpPr>
          <p:nvPr>
            <p:ph type="title"/>
          </p:nvPr>
        </p:nvSpPr>
        <p:spPr/>
        <p:txBody>
          <a:bodyPr>
            <a:normAutofit/>
          </a:bodyPr>
          <a:lstStyle/>
          <a:p>
            <a:pPr algn="ctr"/>
            <a:r>
              <a:rPr lang="en-US" b="1" i="1" dirty="0">
                <a:latin typeface="+mn-lt"/>
              </a:rPr>
              <a:t>NENEHATUN </a:t>
            </a:r>
            <a:r>
              <a:rPr lang="tr-TR" b="1" i="1" dirty="0">
                <a:latin typeface="+mn-lt"/>
              </a:rPr>
              <a:t>KIZ ANADOLU LİSESİ,TÜRKİYE</a:t>
            </a:r>
          </a:p>
        </p:txBody>
      </p:sp>
      <p:sp>
        <p:nvSpPr>
          <p:cNvPr id="6" name="Metin kutusu 5">
            <a:extLst>
              <a:ext uri="{FF2B5EF4-FFF2-40B4-BE49-F238E27FC236}">
                <a16:creationId xmlns:a16="http://schemas.microsoft.com/office/drawing/2014/main" id="{0B007189-32B0-4994-9405-ADF57921BF2D}"/>
              </a:ext>
            </a:extLst>
          </p:cNvPr>
          <p:cNvSpPr txBox="1"/>
          <p:nvPr/>
        </p:nvSpPr>
        <p:spPr>
          <a:xfrm>
            <a:off x="2405576" y="5937348"/>
            <a:ext cx="7724894" cy="369332"/>
          </a:xfrm>
          <a:prstGeom prst="rect">
            <a:avLst/>
          </a:prstGeom>
          <a:noFill/>
        </p:spPr>
        <p:txBody>
          <a:bodyPr wrap="square" rtlCol="0">
            <a:spAutoFit/>
          </a:bodyPr>
          <a:lstStyle/>
          <a:p>
            <a:r>
              <a:rPr lang="tr-TR" dirty="0"/>
              <a:t>PROJE SORUMLULARI: CEMRE EZGİ BAYHAN, DERYA ÇELİK</a:t>
            </a:r>
          </a:p>
        </p:txBody>
      </p:sp>
      <p:pic>
        <p:nvPicPr>
          <p:cNvPr id="16" name="İçerik Yer Tutucusu 15" descr="metin, gök, açık hava, beyaz içeren bir resim&#10;&#10;Açıklama otomatik olarak oluşturuldu">
            <a:extLst>
              <a:ext uri="{FF2B5EF4-FFF2-40B4-BE49-F238E27FC236}">
                <a16:creationId xmlns:a16="http://schemas.microsoft.com/office/drawing/2014/main" id="{7527241B-BD48-4FC9-B8CE-A921C4A71B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576" y="1694778"/>
            <a:ext cx="7380848" cy="4266821"/>
          </a:xfrm>
        </p:spPr>
      </p:pic>
    </p:spTree>
    <p:extLst>
      <p:ext uri="{BB962C8B-B14F-4D97-AF65-F5344CB8AC3E}">
        <p14:creationId xmlns:p14="http://schemas.microsoft.com/office/powerpoint/2010/main" val="24209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484914-11AF-4C31-A04F-FD3D8C3BFB5E}"/>
              </a:ext>
            </a:extLst>
          </p:cNvPr>
          <p:cNvSpPr>
            <a:spLocks noGrp="1"/>
          </p:cNvSpPr>
          <p:nvPr>
            <p:ph type="title"/>
          </p:nvPr>
        </p:nvSpPr>
        <p:spPr>
          <a:xfrm>
            <a:off x="838200" y="365126"/>
            <a:ext cx="10515600" cy="1162886"/>
          </a:xfrm>
        </p:spPr>
        <p:txBody>
          <a:bodyPr>
            <a:normAutofit/>
          </a:bodyPr>
          <a:lstStyle/>
          <a:p>
            <a:pPr algn="ctr"/>
            <a:r>
              <a:rPr lang="en-US" b="1" i="1" dirty="0"/>
              <a:t>NENEHATUN </a:t>
            </a:r>
            <a:r>
              <a:rPr lang="tr-TR" b="1" i="1" dirty="0"/>
              <a:t>KIZ ANADOLU LİSESİ,TÜRKİYE</a:t>
            </a:r>
          </a:p>
        </p:txBody>
      </p:sp>
      <p:sp>
        <p:nvSpPr>
          <p:cNvPr id="3" name="İçerik Yer Tutucusu 2">
            <a:extLst>
              <a:ext uri="{FF2B5EF4-FFF2-40B4-BE49-F238E27FC236}">
                <a16:creationId xmlns:a16="http://schemas.microsoft.com/office/drawing/2014/main" id="{C0B22A77-D02D-44FC-9397-4D9289CB2C62}"/>
              </a:ext>
            </a:extLst>
          </p:cNvPr>
          <p:cNvSpPr>
            <a:spLocks noGrp="1"/>
          </p:cNvSpPr>
          <p:nvPr>
            <p:ph idx="1"/>
          </p:nvPr>
        </p:nvSpPr>
        <p:spPr/>
        <p:txBody>
          <a:bodyPr>
            <a:normAutofit fontScale="85000" lnSpcReduction="20000"/>
          </a:bodyPr>
          <a:lstStyle/>
          <a:p>
            <a:pPr marL="0" indent="0" algn="ctr">
              <a:buNone/>
            </a:pPr>
            <a:r>
              <a:rPr lang="tr-TR" dirty="0">
                <a:solidFill>
                  <a:schemeClr val="accent1"/>
                </a:solidFill>
                <a:latin typeface="Arial" panose="020B0604020202020204" pitchFamily="34" charset="0"/>
              </a:rPr>
              <a:t>VİZYON :	Türk Milli Eğitim sisteminin genel amaç ve temel ilkeleri doğrultusunda; öğrenme için her türlü fırsatın sağlandığı bilgili, becerili ve iyi bir ahlâka sahip nitelikli öğrencilerin yetiştirildiği, tercih edilen bir okul olmaktır.</a:t>
            </a:r>
          </a:p>
          <a:p>
            <a:pPr marL="0" indent="0" algn="ctr">
              <a:buNone/>
            </a:pPr>
            <a:r>
              <a:rPr lang="tr-TR" dirty="0">
                <a:solidFill>
                  <a:schemeClr val="accent1"/>
                </a:solidFill>
                <a:latin typeface="Arial" panose="020B0604020202020204" pitchFamily="34" charset="0"/>
              </a:rPr>
              <a:t>MİSYON :	Misyonumuz, Atatürk ilke ve inkılaplarından ödün vermeden Milli Eğitim´in temel amaç ve ilkeleri doğrultusunda; sağlam karakterli, dürüst, kuvvetli bir vatan ve millet sevgisi olan, insani, milli ve ahlaki değerlerle donanmış, ülkesine yararlı, okuyan, inceleyen, araştıran, milli ve evrensel değerleri tanıyan benimseyen, araştırmacı, sorgulayıcı, kendi ayakları üzerinde durabilen, kendi düşüncelerini savunurken başkalarının düşünce ve haklarına saygı gösteren, görev ve sorumluluklarının bilincinde olan, yenilik ve gelişmeleri takip eden, toplumsal ve bireysel ilişkilerde özgüveni gelişmiş, yetenekleri ile ön plana çıkabilen anadilini ve kültürünü özümsemiş, ulusal değerleri yaşatmayı kendine amaç edinmiş ve teknolojik gelişimin gerektirdiği akademik donanıma sahip bireyler yetiştirmektir.</a:t>
            </a:r>
            <a:endParaRPr lang="tr-TR" dirty="0"/>
          </a:p>
        </p:txBody>
      </p:sp>
    </p:spTree>
    <p:extLst>
      <p:ext uri="{BB962C8B-B14F-4D97-AF65-F5344CB8AC3E}">
        <p14:creationId xmlns:p14="http://schemas.microsoft.com/office/powerpoint/2010/main" val="19790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C4C1B-E22C-4345-A1AF-69FC5041E7B2}"/>
              </a:ext>
            </a:extLst>
          </p:cNvPr>
          <p:cNvSpPr>
            <a:spLocks noGrp="1"/>
          </p:cNvSpPr>
          <p:nvPr>
            <p:ph type="title"/>
          </p:nvPr>
        </p:nvSpPr>
        <p:spPr>
          <a:xfrm>
            <a:off x="838200" y="365125"/>
            <a:ext cx="10515600" cy="1099553"/>
          </a:xfrm>
        </p:spPr>
        <p:txBody>
          <a:bodyPr>
            <a:noAutofit/>
          </a:bodyPr>
          <a:lstStyle/>
          <a:p>
            <a:pPr algn="ctr"/>
            <a:r>
              <a:rPr lang="tr-TR" b="1" i="1" dirty="0">
                <a:effectLst/>
                <a:latin typeface="+mn-lt"/>
              </a:rPr>
              <a:t>DİRİLİŞ </a:t>
            </a:r>
            <a:r>
              <a:rPr lang="tr-TR" b="1" i="1" dirty="0">
                <a:latin typeface="+mn-lt"/>
              </a:rPr>
              <a:t>KIZ ANADOLU İMAM HATİP LİSESİ,TÜRKİYE</a:t>
            </a:r>
          </a:p>
        </p:txBody>
      </p:sp>
      <p:pic>
        <p:nvPicPr>
          <p:cNvPr id="5" name="İçerik Yer Tutucusu 4" descr="bina, açık hava, apartman, cadde içeren bir resim&#10;&#10;Açıklama otomatik olarak oluşturuldu">
            <a:extLst>
              <a:ext uri="{FF2B5EF4-FFF2-40B4-BE49-F238E27FC236}">
                <a16:creationId xmlns:a16="http://schemas.microsoft.com/office/drawing/2014/main" id="{3AE372A0-DFBE-46DE-88F8-10C2AE374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638" y="1572962"/>
            <a:ext cx="7548092" cy="4351338"/>
          </a:xfrm>
        </p:spPr>
      </p:pic>
      <p:sp>
        <p:nvSpPr>
          <p:cNvPr id="3" name="Metin kutusu 2">
            <a:extLst>
              <a:ext uri="{FF2B5EF4-FFF2-40B4-BE49-F238E27FC236}">
                <a16:creationId xmlns:a16="http://schemas.microsoft.com/office/drawing/2014/main" id="{2AB1F688-9886-473E-B751-046B4E02E12E}"/>
              </a:ext>
            </a:extLst>
          </p:cNvPr>
          <p:cNvSpPr txBox="1"/>
          <p:nvPr/>
        </p:nvSpPr>
        <p:spPr>
          <a:xfrm>
            <a:off x="2201638" y="6032584"/>
            <a:ext cx="6316720" cy="369332"/>
          </a:xfrm>
          <a:prstGeom prst="rect">
            <a:avLst/>
          </a:prstGeom>
          <a:noFill/>
        </p:spPr>
        <p:txBody>
          <a:bodyPr wrap="square" rtlCol="0">
            <a:spAutoFit/>
          </a:bodyPr>
          <a:lstStyle/>
          <a:p>
            <a:r>
              <a:rPr lang="tr-TR" dirty="0"/>
              <a:t>PROJE SORUMLUSU: FERİHAN PİRİNÇ</a:t>
            </a:r>
          </a:p>
        </p:txBody>
      </p:sp>
    </p:spTree>
    <p:extLst>
      <p:ext uri="{BB962C8B-B14F-4D97-AF65-F5344CB8AC3E}">
        <p14:creationId xmlns:p14="http://schemas.microsoft.com/office/powerpoint/2010/main" val="405680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AED4FF-0D6F-4254-9F9F-66AA0D1C3BCE}"/>
              </a:ext>
            </a:extLst>
          </p:cNvPr>
          <p:cNvSpPr>
            <a:spLocks noGrp="1"/>
          </p:cNvSpPr>
          <p:nvPr>
            <p:ph type="title"/>
          </p:nvPr>
        </p:nvSpPr>
        <p:spPr/>
        <p:txBody>
          <a:bodyPr>
            <a:normAutofit/>
          </a:bodyPr>
          <a:lstStyle/>
          <a:p>
            <a:pPr algn="ctr"/>
            <a:r>
              <a:rPr kumimoji="0" lang="tr-TR" b="1" i="1" u="none" strike="noStrike" kern="1200" cap="none" spc="0" normalizeH="0" baseline="0" noProof="0" dirty="0">
                <a:ln>
                  <a:noFill/>
                </a:ln>
                <a:solidFill>
                  <a:prstClr val="black"/>
                </a:solidFill>
                <a:effectLst/>
                <a:uLnTx/>
                <a:uFillTx/>
                <a:latin typeface="+mn-lt"/>
                <a:ea typeface="+mj-ea"/>
                <a:cs typeface="+mj-cs"/>
              </a:rPr>
              <a:t>DİRİLİŞ KIZ ANADOLU İMAM HATİP LİSESİ,TÜRKİYE</a:t>
            </a:r>
            <a:endParaRPr lang="tr-TR" b="1" dirty="0">
              <a:latin typeface="+mn-lt"/>
            </a:endParaRPr>
          </a:p>
        </p:txBody>
      </p:sp>
      <p:sp>
        <p:nvSpPr>
          <p:cNvPr id="3" name="İçerik Yer Tutucusu 2">
            <a:extLst>
              <a:ext uri="{FF2B5EF4-FFF2-40B4-BE49-F238E27FC236}">
                <a16:creationId xmlns:a16="http://schemas.microsoft.com/office/drawing/2014/main" id="{8E2FE828-A2AA-40E9-9A3A-711D5C95DE67}"/>
              </a:ext>
            </a:extLst>
          </p:cNvPr>
          <p:cNvSpPr>
            <a:spLocks noGrp="1"/>
          </p:cNvSpPr>
          <p:nvPr>
            <p:ph idx="1"/>
          </p:nvPr>
        </p:nvSpPr>
        <p:spPr/>
        <p:txBody>
          <a:bodyPr/>
          <a:lstStyle/>
          <a:p>
            <a:r>
              <a:rPr lang="tr-TR" b="1" i="0" dirty="0">
                <a:solidFill>
                  <a:srgbClr val="212529"/>
                </a:solidFill>
                <a:effectLst/>
                <a:latin typeface="MyriadPro"/>
              </a:rPr>
              <a:t>Vizyon</a:t>
            </a:r>
            <a:r>
              <a:rPr lang="tr-TR" b="0" i="0" dirty="0">
                <a:solidFill>
                  <a:srgbClr val="212529"/>
                </a:solidFill>
                <a:effectLst/>
                <a:latin typeface="MyriadPro"/>
              </a:rPr>
              <a:t>: Milli ve manevi değerlerle donatılmış olarak , bilim de, sanatta ve kültürde en üst seviyelere çıkmak</a:t>
            </a:r>
            <a:br>
              <a:rPr lang="tr-TR" dirty="0"/>
            </a:br>
            <a:br>
              <a:rPr lang="tr-TR" dirty="0"/>
            </a:br>
            <a:r>
              <a:rPr lang="tr-TR" b="1" i="0" dirty="0">
                <a:solidFill>
                  <a:srgbClr val="212529"/>
                </a:solidFill>
                <a:effectLst/>
                <a:latin typeface="MyriadPro"/>
              </a:rPr>
              <a:t>Misyon</a:t>
            </a:r>
            <a:r>
              <a:rPr lang="tr-TR" b="0" i="0" dirty="0">
                <a:solidFill>
                  <a:srgbClr val="212529"/>
                </a:solidFill>
                <a:effectLst/>
                <a:latin typeface="MyriadPro"/>
              </a:rPr>
              <a:t>: İlk emri "oku" olan bir dinin mensubu olarak ; milli ve manevi değerlerle donatılmış olarak , bilim de, sanatta ve kültürde en üst seviyelere çıkmaya gayret edeceksiniz.</a:t>
            </a:r>
            <a:endParaRPr lang="tr-TR" dirty="0"/>
          </a:p>
        </p:txBody>
      </p:sp>
    </p:spTree>
    <p:extLst>
      <p:ext uri="{BB962C8B-B14F-4D97-AF65-F5344CB8AC3E}">
        <p14:creationId xmlns:p14="http://schemas.microsoft.com/office/powerpoint/2010/main" val="199183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A0D47-CD2D-4C7D-AD00-6BE19D10666F}"/>
              </a:ext>
            </a:extLst>
          </p:cNvPr>
          <p:cNvSpPr>
            <a:spLocks noGrp="1"/>
          </p:cNvSpPr>
          <p:nvPr>
            <p:ph type="title"/>
          </p:nvPr>
        </p:nvSpPr>
        <p:spPr/>
        <p:txBody>
          <a:bodyPr/>
          <a:lstStyle/>
          <a:p>
            <a:pPr algn="ctr"/>
            <a:r>
              <a:rPr lang="tr-TR" altLang="tr-TR" sz="4400" b="1" i="1" dirty="0">
                <a:latin typeface="+mn-lt"/>
                <a:cs typeface="Open Sans" panose="020B0606030504020204" pitchFamily="34" charset="0"/>
              </a:rPr>
              <a:t>ÇANAKKALE BAŞAKŞEHİR KOLEJİ,TÜRKİYE</a:t>
            </a:r>
            <a:endParaRPr lang="tr-TR" b="1" i="1" dirty="0"/>
          </a:p>
        </p:txBody>
      </p:sp>
      <p:pic>
        <p:nvPicPr>
          <p:cNvPr id="5" name="İçerik Yer Tutucusu 4" descr="metin, açık hava, gök, çayır içeren bir resim&#10;&#10;Açıklama otomatik olarak oluşturuldu">
            <a:extLst>
              <a:ext uri="{FF2B5EF4-FFF2-40B4-BE49-F238E27FC236}">
                <a16:creationId xmlns:a16="http://schemas.microsoft.com/office/drawing/2014/main" id="{7745D31C-7EB3-4F85-A606-327967EBE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806" y="1543894"/>
            <a:ext cx="7567678" cy="4484626"/>
          </a:xfrm>
        </p:spPr>
      </p:pic>
      <p:sp>
        <p:nvSpPr>
          <p:cNvPr id="3" name="Metin kutusu 2">
            <a:extLst>
              <a:ext uri="{FF2B5EF4-FFF2-40B4-BE49-F238E27FC236}">
                <a16:creationId xmlns:a16="http://schemas.microsoft.com/office/drawing/2014/main" id="{67085056-BB20-4917-8DFB-C2C3487D0589}"/>
              </a:ext>
            </a:extLst>
          </p:cNvPr>
          <p:cNvSpPr txBox="1"/>
          <p:nvPr/>
        </p:nvSpPr>
        <p:spPr>
          <a:xfrm flipH="1">
            <a:off x="2141806" y="6123543"/>
            <a:ext cx="6135920" cy="369332"/>
          </a:xfrm>
          <a:prstGeom prst="rect">
            <a:avLst/>
          </a:prstGeom>
          <a:noFill/>
        </p:spPr>
        <p:txBody>
          <a:bodyPr wrap="square" rtlCol="0">
            <a:spAutoFit/>
          </a:bodyPr>
          <a:lstStyle/>
          <a:p>
            <a:r>
              <a:rPr lang="tr-TR" dirty="0"/>
              <a:t>PROJE SORUMLUSU: EMRE İNAN</a:t>
            </a:r>
          </a:p>
        </p:txBody>
      </p:sp>
    </p:spTree>
    <p:extLst>
      <p:ext uri="{BB962C8B-B14F-4D97-AF65-F5344CB8AC3E}">
        <p14:creationId xmlns:p14="http://schemas.microsoft.com/office/powerpoint/2010/main" val="34924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1E081A-04C8-4059-B5FE-C73907595A5D}"/>
              </a:ext>
            </a:extLst>
          </p:cNvPr>
          <p:cNvSpPr>
            <a:spLocks noGrp="1"/>
          </p:cNvSpPr>
          <p:nvPr>
            <p:ph type="title"/>
          </p:nvPr>
        </p:nvSpPr>
        <p:spPr/>
        <p:txBody>
          <a:bodyPr>
            <a:normAutofit/>
          </a:bodyPr>
          <a:lstStyle/>
          <a:p>
            <a:pPr algn="ctr"/>
            <a:r>
              <a:rPr lang="tr-TR" altLang="tr-TR" b="1" i="1" dirty="0">
                <a:latin typeface="+mn-lt"/>
                <a:cs typeface="Open Sans" panose="020B0606030504020204" pitchFamily="34" charset="0"/>
              </a:rPr>
              <a:t>ÇANAKKALE BAŞAKŞEHİR KOLEJİ,TÜRKİYE</a:t>
            </a:r>
            <a:endParaRPr lang="tr-TR" b="1" i="1" dirty="0">
              <a:latin typeface="+mn-lt"/>
            </a:endParaRPr>
          </a:p>
        </p:txBody>
      </p:sp>
      <p:sp>
        <p:nvSpPr>
          <p:cNvPr id="3" name="İçerik Yer Tutucusu 2">
            <a:extLst>
              <a:ext uri="{FF2B5EF4-FFF2-40B4-BE49-F238E27FC236}">
                <a16:creationId xmlns:a16="http://schemas.microsoft.com/office/drawing/2014/main" id="{2A3228CA-0916-4ABB-A7B6-C89362A30E5F}"/>
              </a:ext>
            </a:extLst>
          </p:cNvPr>
          <p:cNvSpPr>
            <a:spLocks noGrp="1"/>
          </p:cNvSpPr>
          <p:nvPr>
            <p:ph idx="1"/>
          </p:nvPr>
        </p:nvSpPr>
        <p:spPr/>
        <p:txBody>
          <a:bodyPr/>
          <a:lstStyle/>
          <a:p>
            <a:pPr algn="just"/>
            <a:r>
              <a:rPr lang="tr-TR" sz="2400" b="1" i="0" dirty="0">
                <a:solidFill>
                  <a:srgbClr val="24303B"/>
                </a:solidFill>
                <a:effectLst/>
                <a:latin typeface="Open Sans" panose="020B0606030504020204" pitchFamily="34" charset="0"/>
              </a:rPr>
              <a:t>MİSYON</a:t>
            </a:r>
            <a:endParaRPr lang="tr-TR" sz="2400" b="0" i="0" dirty="0">
              <a:solidFill>
                <a:srgbClr val="24303B"/>
              </a:solidFill>
              <a:effectLst/>
              <a:latin typeface="Open Sans" panose="020B0606030504020204" pitchFamily="34" charset="0"/>
            </a:endParaRPr>
          </a:p>
          <a:p>
            <a:pPr algn="just"/>
            <a:r>
              <a:rPr lang="tr-TR" sz="2400" b="0" i="0" dirty="0">
                <a:solidFill>
                  <a:srgbClr val="24303B"/>
                </a:solidFill>
                <a:effectLst/>
                <a:latin typeface="Open Sans" panose="020B0606030504020204" pitchFamily="34" charset="0"/>
              </a:rPr>
              <a:t>İnsanlığa değer katan, mutlu, üretken, özgüveni yüksek, fark yaratan bireyler yetiştirmek.</a:t>
            </a:r>
          </a:p>
          <a:p>
            <a:pPr algn="just"/>
            <a:r>
              <a:rPr lang="tr-TR" sz="2400" b="1" i="0" dirty="0">
                <a:solidFill>
                  <a:srgbClr val="24303B"/>
                </a:solidFill>
                <a:effectLst/>
                <a:latin typeface="Open Sans" panose="020B0606030504020204" pitchFamily="34" charset="0"/>
              </a:rPr>
              <a:t>VİZYON</a:t>
            </a:r>
            <a:endParaRPr lang="tr-TR" sz="2400" b="0" i="0" dirty="0">
              <a:solidFill>
                <a:srgbClr val="24303B"/>
              </a:solidFill>
              <a:effectLst/>
              <a:latin typeface="Open Sans" panose="020B0606030504020204" pitchFamily="34" charset="0"/>
            </a:endParaRPr>
          </a:p>
          <a:p>
            <a:pPr algn="just"/>
            <a:r>
              <a:rPr lang="tr-TR" sz="2400" b="0" i="0" dirty="0">
                <a:solidFill>
                  <a:srgbClr val="24303B"/>
                </a:solidFill>
                <a:effectLst/>
                <a:latin typeface="Open Sans" panose="020B0606030504020204" pitchFamily="34" charset="0"/>
              </a:rPr>
              <a:t>Eğitimde bir dünya markası olmak.</a:t>
            </a:r>
          </a:p>
          <a:p>
            <a:endParaRPr lang="tr-TR" dirty="0"/>
          </a:p>
        </p:txBody>
      </p:sp>
    </p:spTree>
    <p:extLst>
      <p:ext uri="{BB962C8B-B14F-4D97-AF65-F5344CB8AC3E}">
        <p14:creationId xmlns:p14="http://schemas.microsoft.com/office/powerpoint/2010/main" val="297753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63D264-0AAD-4528-9CFB-1954EE41B73B}"/>
              </a:ext>
            </a:extLst>
          </p:cNvPr>
          <p:cNvSpPr>
            <a:spLocks noGrp="1"/>
          </p:cNvSpPr>
          <p:nvPr>
            <p:ph type="title"/>
          </p:nvPr>
        </p:nvSpPr>
        <p:spPr>
          <a:xfrm>
            <a:off x="838200" y="304967"/>
            <a:ext cx="10515600" cy="1325563"/>
          </a:xfrm>
        </p:spPr>
        <p:txBody>
          <a:bodyPr/>
          <a:lstStyle/>
          <a:p>
            <a:r>
              <a:rPr lang="tr-TR" dirty="0"/>
              <a:t>     </a:t>
            </a:r>
            <a:r>
              <a:rPr lang="tr-TR" b="1" i="1" dirty="0">
                <a:latin typeface="+mn-lt"/>
              </a:rPr>
              <a:t>GIOVANNI BOSCO" DI CATANIA ITALY</a:t>
            </a:r>
          </a:p>
        </p:txBody>
      </p:sp>
      <p:pic>
        <p:nvPicPr>
          <p:cNvPr id="5" name="İçerik Yer Tutucusu 4" descr="gök, açık hava, bina içeren bir resim&#10;&#10;Açıklama otomatik olarak oluşturuldu">
            <a:extLst>
              <a:ext uri="{FF2B5EF4-FFF2-40B4-BE49-F238E27FC236}">
                <a16:creationId xmlns:a16="http://schemas.microsoft.com/office/drawing/2014/main" id="{1587A1AE-8DDE-46D7-8BD0-51AA9B688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041" y="1416552"/>
            <a:ext cx="8277727" cy="4351338"/>
          </a:xfrm>
        </p:spPr>
      </p:pic>
      <p:sp>
        <p:nvSpPr>
          <p:cNvPr id="6" name="Metin kutusu 5">
            <a:extLst>
              <a:ext uri="{FF2B5EF4-FFF2-40B4-BE49-F238E27FC236}">
                <a16:creationId xmlns:a16="http://schemas.microsoft.com/office/drawing/2014/main" id="{1EB19318-0444-4C7C-B073-AB654C65F8DD}"/>
              </a:ext>
            </a:extLst>
          </p:cNvPr>
          <p:cNvSpPr txBox="1"/>
          <p:nvPr/>
        </p:nvSpPr>
        <p:spPr>
          <a:xfrm>
            <a:off x="1540041" y="5955632"/>
            <a:ext cx="5029200" cy="369332"/>
          </a:xfrm>
          <a:prstGeom prst="rect">
            <a:avLst/>
          </a:prstGeom>
          <a:noFill/>
        </p:spPr>
        <p:txBody>
          <a:bodyPr wrap="square" rtlCol="0">
            <a:spAutoFit/>
          </a:bodyPr>
          <a:lstStyle/>
          <a:p>
            <a:r>
              <a:rPr lang="tr-TR" dirty="0"/>
              <a:t>PROJE SORUMLUSU: MARIA GRAZIA RICCA </a:t>
            </a:r>
          </a:p>
        </p:txBody>
      </p:sp>
    </p:spTree>
    <p:extLst>
      <p:ext uri="{BB962C8B-B14F-4D97-AF65-F5344CB8AC3E}">
        <p14:creationId xmlns:p14="http://schemas.microsoft.com/office/powerpoint/2010/main" val="367049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9D6829-B09B-452F-ACB0-99FDDE2D6A3E}"/>
              </a:ext>
            </a:extLst>
          </p:cNvPr>
          <p:cNvSpPr>
            <a:spLocks noGrp="1"/>
          </p:cNvSpPr>
          <p:nvPr>
            <p:ph type="title"/>
          </p:nvPr>
        </p:nvSpPr>
        <p:spPr/>
        <p:txBody>
          <a:bodyPr/>
          <a:lstStyle/>
          <a:p>
            <a:r>
              <a:rPr lang="tr-TR" b="1" i="1" dirty="0">
                <a:latin typeface="+mn-lt"/>
              </a:rPr>
              <a:t>GIOVANNI BOSCO" DI CATANIA ITALY</a:t>
            </a:r>
          </a:p>
        </p:txBody>
      </p:sp>
      <p:sp>
        <p:nvSpPr>
          <p:cNvPr id="3" name="İçerik Yer Tutucusu 2">
            <a:extLst>
              <a:ext uri="{FF2B5EF4-FFF2-40B4-BE49-F238E27FC236}">
                <a16:creationId xmlns:a16="http://schemas.microsoft.com/office/drawing/2014/main" id="{F898C7E6-6057-40F6-BC31-4DE8EEAB7506}"/>
              </a:ext>
            </a:extLst>
          </p:cNvPr>
          <p:cNvSpPr>
            <a:spLocks noGrp="1"/>
          </p:cNvSpPr>
          <p:nvPr>
            <p:ph idx="1"/>
          </p:nvPr>
        </p:nvSpPr>
        <p:spPr/>
        <p:txBody>
          <a:bodyPr>
            <a:normAutofit lnSpcReduction="10000"/>
          </a:bodyPr>
          <a:lstStyle/>
          <a:p>
            <a:r>
              <a:rPr lang="tr-TR" sz="1800" dirty="0" err="1"/>
              <a:t>Mıssıon</a:t>
            </a:r>
            <a:r>
              <a:rPr lang="tr-TR" sz="1800" dirty="0"/>
              <a:t> : </a:t>
            </a:r>
            <a:r>
              <a:rPr lang="tr-TR" sz="1800" dirty="0" err="1"/>
              <a:t>The</a:t>
            </a:r>
            <a:r>
              <a:rPr lang="tr-TR" sz="1800" dirty="0"/>
              <a:t> </a:t>
            </a:r>
            <a:r>
              <a:rPr lang="tr-TR" sz="1800" dirty="0" err="1"/>
              <a:t>school</a:t>
            </a:r>
            <a:r>
              <a:rPr lang="tr-TR" sz="1800" dirty="0"/>
              <a:t> </a:t>
            </a:r>
            <a:r>
              <a:rPr lang="tr-TR" sz="1800" dirty="0" err="1"/>
              <a:t>promotes</a:t>
            </a:r>
            <a:r>
              <a:rPr lang="tr-TR" sz="1800" dirty="0"/>
              <a:t> </a:t>
            </a:r>
            <a:r>
              <a:rPr lang="tr-TR" sz="1800" dirty="0" err="1"/>
              <a:t>the</a:t>
            </a:r>
            <a:r>
              <a:rPr lang="tr-TR" sz="1800" dirty="0"/>
              <a:t> </a:t>
            </a:r>
            <a:r>
              <a:rPr lang="tr-TR" sz="1800" dirty="0" err="1"/>
              <a:t>overall</a:t>
            </a:r>
            <a:r>
              <a:rPr lang="tr-TR" sz="1800" dirty="0"/>
              <a:t> </a:t>
            </a:r>
            <a:r>
              <a:rPr lang="tr-TR" sz="1800" dirty="0" err="1"/>
              <a:t>maturity</a:t>
            </a:r>
            <a:r>
              <a:rPr lang="tr-TR" sz="1800" dirty="0"/>
              <a:t> of </a:t>
            </a:r>
            <a:r>
              <a:rPr lang="tr-TR" sz="1800" dirty="0" err="1"/>
              <a:t>the</a:t>
            </a:r>
            <a:r>
              <a:rPr lang="tr-TR" sz="1800" dirty="0"/>
              <a:t> </a:t>
            </a:r>
            <a:r>
              <a:rPr lang="tr-TR" sz="1800" dirty="0" err="1"/>
              <a:t>students</a:t>
            </a:r>
            <a:r>
              <a:rPr lang="tr-TR" sz="1800" dirty="0"/>
              <a:t>’ </a:t>
            </a:r>
            <a:r>
              <a:rPr lang="tr-TR" sz="1800" dirty="0" err="1"/>
              <a:t>personality</a:t>
            </a:r>
            <a:r>
              <a:rPr lang="tr-TR" sz="1800" dirty="0"/>
              <a:t> </a:t>
            </a:r>
            <a:r>
              <a:rPr lang="tr-TR" sz="1800" dirty="0" err="1"/>
              <a:t>by</a:t>
            </a:r>
            <a:r>
              <a:rPr lang="tr-TR" sz="1800" dirty="0"/>
              <a:t> </a:t>
            </a:r>
            <a:r>
              <a:rPr lang="tr-TR" sz="1800" dirty="0" err="1"/>
              <a:t>providing</a:t>
            </a:r>
            <a:r>
              <a:rPr lang="tr-TR" sz="1800" dirty="0"/>
              <a:t> </a:t>
            </a:r>
            <a:r>
              <a:rPr lang="tr-TR" sz="1800" dirty="0" err="1"/>
              <a:t>them</a:t>
            </a:r>
            <a:r>
              <a:rPr lang="tr-TR" sz="1800" dirty="0"/>
              <a:t> </a:t>
            </a:r>
            <a:r>
              <a:rPr lang="tr-TR" sz="1800" dirty="0" err="1"/>
              <a:t>with</a:t>
            </a:r>
            <a:r>
              <a:rPr lang="tr-TR" sz="1800" dirty="0"/>
              <a:t> </a:t>
            </a:r>
            <a:r>
              <a:rPr lang="tr-TR" sz="1800" dirty="0" err="1"/>
              <a:t>the</a:t>
            </a:r>
            <a:r>
              <a:rPr lang="tr-TR" sz="1800" dirty="0"/>
              <a:t> </a:t>
            </a:r>
            <a:r>
              <a:rPr lang="tr-TR" sz="1800" dirty="0" err="1"/>
              <a:t>tools</a:t>
            </a:r>
            <a:r>
              <a:rPr lang="tr-TR" sz="1800" dirty="0"/>
              <a:t> </a:t>
            </a:r>
            <a:r>
              <a:rPr lang="tr-TR" sz="1800" i="1" dirty="0" err="1"/>
              <a:t>to</a:t>
            </a:r>
            <a:r>
              <a:rPr lang="tr-TR" sz="1800" i="1" dirty="0"/>
              <a:t> </a:t>
            </a:r>
            <a:r>
              <a:rPr lang="tr-TR" sz="1800" i="1" dirty="0" err="1"/>
              <a:t>over</a:t>
            </a:r>
            <a:r>
              <a:rPr lang="tr-TR" sz="1800" i="1" dirty="0"/>
              <a:t> </a:t>
            </a:r>
            <a:r>
              <a:rPr lang="tr-TR" sz="1800" i="1" dirty="0" err="1"/>
              <a:t>come</a:t>
            </a:r>
            <a:r>
              <a:rPr lang="tr-TR" sz="1800" i="1" dirty="0"/>
              <a:t> </a:t>
            </a:r>
            <a:r>
              <a:rPr lang="tr-TR" sz="1800" i="1" dirty="0" err="1"/>
              <a:t>the</a:t>
            </a:r>
            <a:r>
              <a:rPr lang="tr-TR" sz="1800" i="1" dirty="0"/>
              <a:t> </a:t>
            </a:r>
            <a:r>
              <a:rPr lang="tr-TR" sz="1800" i="1" dirty="0" err="1"/>
              <a:t>difficulties</a:t>
            </a:r>
            <a:r>
              <a:rPr lang="tr-TR" sz="1800" i="1" dirty="0"/>
              <a:t> </a:t>
            </a:r>
            <a:r>
              <a:rPr lang="tr-TR" sz="1800" i="1" dirty="0" err="1"/>
              <a:t>they</a:t>
            </a:r>
            <a:r>
              <a:rPr lang="tr-TR" sz="1800" i="1" dirty="0"/>
              <a:t> </a:t>
            </a:r>
            <a:r>
              <a:rPr lang="tr-TR" sz="1800" i="1" dirty="0" err="1"/>
              <a:t>have</a:t>
            </a:r>
            <a:r>
              <a:rPr lang="tr-TR" sz="1800" i="1" dirty="0"/>
              <a:t> </a:t>
            </a:r>
            <a:r>
              <a:rPr lang="tr-TR" sz="1800" i="1" dirty="0" err="1"/>
              <a:t>to</a:t>
            </a:r>
            <a:r>
              <a:rPr lang="tr-TR" sz="1800" i="1" dirty="0"/>
              <a:t> </a:t>
            </a:r>
            <a:r>
              <a:rPr lang="tr-TR" sz="1800" i="1" dirty="0" err="1"/>
              <a:t>face</a:t>
            </a:r>
            <a:r>
              <a:rPr lang="tr-TR" sz="1800" i="1" dirty="0"/>
              <a:t> in </a:t>
            </a:r>
            <a:r>
              <a:rPr lang="tr-TR" sz="1800" i="1" dirty="0" err="1"/>
              <a:t>the</a:t>
            </a:r>
            <a:r>
              <a:rPr lang="tr-TR" sz="1800" i="1" dirty="0"/>
              <a:t> </a:t>
            </a:r>
            <a:r>
              <a:rPr lang="tr-TR" sz="1800" i="1" dirty="0" err="1"/>
              <a:t>enviroment</a:t>
            </a:r>
            <a:r>
              <a:rPr lang="tr-TR" sz="1800" i="1" dirty="0"/>
              <a:t> </a:t>
            </a:r>
            <a:r>
              <a:rPr lang="tr-TR" sz="1800" i="1" dirty="0" err="1"/>
              <a:t>where</a:t>
            </a:r>
            <a:r>
              <a:rPr lang="tr-TR" sz="1800" i="1" dirty="0"/>
              <a:t> </a:t>
            </a:r>
            <a:r>
              <a:rPr lang="tr-TR" sz="1800" i="1" dirty="0" err="1"/>
              <a:t>they</a:t>
            </a:r>
            <a:r>
              <a:rPr lang="tr-TR" sz="1800" i="1" dirty="0"/>
              <a:t> </a:t>
            </a:r>
            <a:r>
              <a:rPr lang="tr-TR" sz="1800" i="1" dirty="0" err="1"/>
              <a:t>live</a:t>
            </a:r>
            <a:r>
              <a:rPr lang="tr-TR" sz="1800" i="1" dirty="0"/>
              <a:t>. </a:t>
            </a:r>
            <a:r>
              <a:rPr lang="tr-TR" sz="1800" i="1" dirty="0" err="1"/>
              <a:t>Our</a:t>
            </a:r>
            <a:r>
              <a:rPr lang="tr-TR" sz="1800" i="1" dirty="0"/>
              <a:t> </a:t>
            </a:r>
            <a:r>
              <a:rPr lang="tr-TR" sz="1800" i="1" dirty="0" err="1"/>
              <a:t>school</a:t>
            </a:r>
            <a:r>
              <a:rPr lang="tr-TR" sz="1800" i="1" dirty="0"/>
              <a:t> </a:t>
            </a:r>
            <a:r>
              <a:rPr lang="tr-TR" sz="1800" i="1" dirty="0" err="1"/>
              <a:t>guarantees</a:t>
            </a:r>
            <a:r>
              <a:rPr lang="tr-TR" sz="1800" i="1" dirty="0"/>
              <a:t> </a:t>
            </a:r>
            <a:r>
              <a:rPr lang="tr-TR" sz="1800" i="1" dirty="0" err="1"/>
              <a:t>what</a:t>
            </a:r>
            <a:r>
              <a:rPr lang="tr-TR" sz="1800" i="1" dirty="0"/>
              <a:t> is </a:t>
            </a:r>
            <a:r>
              <a:rPr lang="tr-TR" sz="1800" i="1" dirty="0" err="1"/>
              <a:t>stated</a:t>
            </a:r>
            <a:r>
              <a:rPr lang="tr-TR" sz="1800" i="1" dirty="0"/>
              <a:t> in </a:t>
            </a:r>
            <a:r>
              <a:rPr lang="tr-TR" sz="1800" i="1" dirty="0" err="1"/>
              <a:t>our</a:t>
            </a:r>
            <a:r>
              <a:rPr lang="tr-TR" sz="1800" i="1" dirty="0"/>
              <a:t> </a:t>
            </a:r>
            <a:r>
              <a:rPr lang="tr-TR" sz="1800" i="1" dirty="0" err="1"/>
              <a:t>mission</a:t>
            </a:r>
            <a:r>
              <a:rPr lang="tr-TR" sz="1800" i="1" dirty="0"/>
              <a:t>, </a:t>
            </a:r>
            <a:r>
              <a:rPr lang="tr-TR" sz="1800" i="1" dirty="0" err="1"/>
              <a:t>drawing</a:t>
            </a:r>
            <a:r>
              <a:rPr lang="tr-TR" sz="1800" i="1" dirty="0"/>
              <a:t> </a:t>
            </a:r>
            <a:r>
              <a:rPr lang="tr-TR" sz="1800" i="1" dirty="0" err="1"/>
              <a:t>inspiration</a:t>
            </a:r>
            <a:r>
              <a:rPr lang="tr-TR" sz="1800" i="1" dirty="0"/>
              <a:t> </a:t>
            </a:r>
            <a:r>
              <a:rPr lang="tr-TR" sz="1800" i="1" dirty="0" err="1"/>
              <a:t>from</a:t>
            </a:r>
            <a:r>
              <a:rPr lang="tr-TR" sz="1800" i="1" dirty="0"/>
              <a:t> </a:t>
            </a:r>
            <a:r>
              <a:rPr lang="tr-TR" sz="1800" i="1" dirty="0" err="1"/>
              <a:t>the</a:t>
            </a:r>
            <a:r>
              <a:rPr lang="tr-TR" sz="1800" i="1" dirty="0"/>
              <a:t> </a:t>
            </a:r>
            <a:r>
              <a:rPr lang="tr-TR" sz="1800" i="1" dirty="0" err="1"/>
              <a:t>following</a:t>
            </a:r>
            <a:r>
              <a:rPr lang="tr-TR" sz="1800" i="1" dirty="0"/>
              <a:t> </a:t>
            </a:r>
            <a:r>
              <a:rPr lang="tr-TR" sz="1800" i="1" dirty="0" err="1"/>
              <a:t>reference</a:t>
            </a:r>
            <a:r>
              <a:rPr lang="tr-TR" sz="1800" i="1" dirty="0"/>
              <a:t> </a:t>
            </a:r>
            <a:r>
              <a:rPr lang="tr-TR" sz="1800" i="1" dirty="0" err="1"/>
              <a:t>values</a:t>
            </a:r>
            <a:r>
              <a:rPr lang="tr-TR" sz="1800" i="1" dirty="0"/>
              <a:t>:-</a:t>
            </a:r>
            <a:r>
              <a:rPr lang="tr-TR" sz="1800" i="1" dirty="0" err="1"/>
              <a:t>centeality</a:t>
            </a:r>
            <a:r>
              <a:rPr lang="tr-TR" sz="1800" i="1" dirty="0"/>
              <a:t> of </a:t>
            </a:r>
            <a:r>
              <a:rPr lang="tr-TR" sz="1800" i="1" dirty="0" err="1"/>
              <a:t>the</a:t>
            </a:r>
            <a:r>
              <a:rPr lang="tr-TR" sz="1800" i="1" dirty="0"/>
              <a:t> </a:t>
            </a:r>
            <a:r>
              <a:rPr lang="tr-TR" sz="1800" i="1" dirty="0" err="1"/>
              <a:t>person</a:t>
            </a:r>
            <a:r>
              <a:rPr lang="tr-TR" sz="1800" i="1" dirty="0"/>
              <a:t>;-</a:t>
            </a:r>
            <a:r>
              <a:rPr lang="tr-TR" sz="1800" i="1" dirty="0" err="1"/>
              <a:t>recognition</a:t>
            </a:r>
            <a:r>
              <a:rPr lang="tr-TR" sz="1800" i="1" dirty="0"/>
              <a:t> of </a:t>
            </a:r>
            <a:r>
              <a:rPr lang="tr-TR" sz="1800" i="1" dirty="0" err="1"/>
              <a:t>the</a:t>
            </a:r>
            <a:r>
              <a:rPr lang="tr-TR" sz="1800" i="1" dirty="0"/>
              <a:t> </a:t>
            </a:r>
            <a:r>
              <a:rPr lang="tr-TR" sz="1800" i="1" dirty="0" err="1"/>
              <a:t>value</a:t>
            </a:r>
            <a:r>
              <a:rPr lang="tr-TR" sz="1800" i="1" dirty="0"/>
              <a:t> of </a:t>
            </a:r>
            <a:r>
              <a:rPr lang="tr-TR" sz="1800" i="1" dirty="0" err="1"/>
              <a:t>differences</a:t>
            </a:r>
            <a:r>
              <a:rPr lang="tr-TR" sz="1800" i="1" dirty="0"/>
              <a:t> in </a:t>
            </a:r>
            <a:r>
              <a:rPr lang="tr-TR" sz="1800" i="1" dirty="0" err="1"/>
              <a:t>respect</a:t>
            </a:r>
            <a:r>
              <a:rPr lang="tr-TR" sz="1800" i="1" dirty="0"/>
              <a:t> of </a:t>
            </a:r>
            <a:r>
              <a:rPr lang="tr-TR" sz="1800" i="1" dirty="0" err="1"/>
              <a:t>each</a:t>
            </a:r>
            <a:r>
              <a:rPr lang="tr-TR" sz="1800" i="1" dirty="0"/>
              <a:t> </a:t>
            </a:r>
            <a:r>
              <a:rPr lang="tr-TR" sz="1800" i="1" dirty="0" err="1"/>
              <a:t>culture</a:t>
            </a:r>
            <a:r>
              <a:rPr lang="tr-TR" sz="1800" i="1" dirty="0"/>
              <a:t> </a:t>
            </a:r>
            <a:r>
              <a:rPr lang="tr-TR" sz="1800" i="1" dirty="0" err="1"/>
              <a:t>and</a:t>
            </a:r>
            <a:r>
              <a:rPr lang="tr-TR" sz="1800" i="1" dirty="0"/>
              <a:t> </a:t>
            </a:r>
            <a:r>
              <a:rPr lang="tr-TR" sz="1800" i="1" dirty="0" err="1"/>
              <a:t>rejection</a:t>
            </a:r>
            <a:r>
              <a:rPr lang="tr-TR" sz="1800" i="1" dirty="0"/>
              <a:t> of </a:t>
            </a:r>
            <a:r>
              <a:rPr lang="tr-TR" sz="1800" i="1" dirty="0" err="1"/>
              <a:t>all</a:t>
            </a:r>
            <a:r>
              <a:rPr lang="tr-TR" sz="1800" i="1" dirty="0"/>
              <a:t> </a:t>
            </a:r>
            <a:r>
              <a:rPr lang="tr-TR" sz="1800" i="1" dirty="0" err="1"/>
              <a:t>forms</a:t>
            </a:r>
            <a:r>
              <a:rPr lang="tr-TR" sz="1800" i="1" dirty="0"/>
              <a:t> of </a:t>
            </a:r>
            <a:r>
              <a:rPr lang="tr-TR" sz="1800" i="1" dirty="0" err="1"/>
              <a:t>discrimination</a:t>
            </a:r>
            <a:r>
              <a:rPr lang="tr-TR" sz="1800" i="1" dirty="0"/>
              <a:t>;-</a:t>
            </a:r>
            <a:r>
              <a:rPr lang="tr-TR" sz="1800" i="1" dirty="0" err="1"/>
              <a:t>development</a:t>
            </a:r>
            <a:r>
              <a:rPr lang="tr-TR" sz="1800" i="1" dirty="0"/>
              <a:t> of </a:t>
            </a:r>
            <a:r>
              <a:rPr lang="tr-TR" sz="1800" i="1" dirty="0" err="1"/>
              <a:t>the</a:t>
            </a:r>
            <a:r>
              <a:rPr lang="tr-TR" sz="1800" i="1" dirty="0"/>
              <a:t> </a:t>
            </a:r>
            <a:r>
              <a:rPr lang="tr-TR" sz="1800" i="1" dirty="0" err="1"/>
              <a:t>European</a:t>
            </a:r>
            <a:r>
              <a:rPr lang="tr-TR" sz="1800" i="1" dirty="0"/>
              <a:t> </a:t>
            </a:r>
            <a:r>
              <a:rPr lang="tr-TR" sz="1800" i="1" dirty="0" err="1"/>
              <a:t>dimension</a:t>
            </a:r>
            <a:r>
              <a:rPr lang="tr-TR" sz="1800" i="1" dirty="0"/>
              <a:t> in </a:t>
            </a:r>
            <a:r>
              <a:rPr lang="tr-TR" sz="1800" i="1" dirty="0" err="1"/>
              <a:t>student</a:t>
            </a:r>
            <a:r>
              <a:rPr lang="tr-TR" sz="1800" i="1" dirty="0"/>
              <a:t> </a:t>
            </a:r>
            <a:r>
              <a:rPr lang="tr-TR" sz="1800" i="1" dirty="0" err="1"/>
              <a:t>education</a:t>
            </a:r>
            <a:r>
              <a:rPr lang="tr-TR" sz="1800" i="1" dirty="0"/>
              <a:t>;-</a:t>
            </a:r>
            <a:r>
              <a:rPr lang="tr-TR" sz="1800" i="1" dirty="0" err="1"/>
              <a:t>collaboration</a:t>
            </a:r>
            <a:r>
              <a:rPr lang="tr-TR" sz="1800" i="1" dirty="0"/>
              <a:t> </a:t>
            </a:r>
            <a:r>
              <a:rPr lang="tr-TR" sz="1800" i="1" dirty="0" err="1"/>
              <a:t>with</a:t>
            </a:r>
            <a:r>
              <a:rPr lang="tr-TR" sz="1800" i="1" dirty="0"/>
              <a:t> </a:t>
            </a:r>
            <a:r>
              <a:rPr lang="tr-TR" sz="1800" i="1" dirty="0" err="1"/>
              <a:t>the</a:t>
            </a:r>
            <a:r>
              <a:rPr lang="tr-TR" sz="1800" i="1" dirty="0"/>
              <a:t> </a:t>
            </a:r>
            <a:r>
              <a:rPr lang="tr-TR" sz="1800" i="1" dirty="0" err="1"/>
              <a:t>family</a:t>
            </a:r>
            <a:r>
              <a:rPr lang="tr-TR" sz="1800" i="1" dirty="0"/>
              <a:t>;-</a:t>
            </a:r>
            <a:r>
              <a:rPr lang="tr-TR" sz="1800" i="1" dirty="0" err="1"/>
              <a:t>documentation,dissemiation</a:t>
            </a:r>
            <a:r>
              <a:rPr lang="tr-TR" sz="1800" i="1" dirty="0"/>
              <a:t> </a:t>
            </a:r>
            <a:r>
              <a:rPr lang="tr-TR" sz="1800" i="1" dirty="0" err="1"/>
              <a:t>and</a:t>
            </a:r>
            <a:r>
              <a:rPr lang="tr-TR" sz="1800" i="1" dirty="0"/>
              <a:t> </a:t>
            </a:r>
            <a:r>
              <a:rPr lang="tr-TR" sz="1800" i="1" dirty="0" err="1"/>
              <a:t>archiving</a:t>
            </a:r>
            <a:r>
              <a:rPr lang="tr-TR" sz="1800" i="1" dirty="0"/>
              <a:t> </a:t>
            </a:r>
            <a:r>
              <a:rPr lang="tr-TR" sz="1800" i="1" dirty="0" err="1"/>
              <a:t>oftrainingactivities</a:t>
            </a:r>
            <a:r>
              <a:rPr lang="tr-TR" sz="1800" i="1" dirty="0"/>
              <a:t>;-</a:t>
            </a:r>
            <a:r>
              <a:rPr lang="tr-TR" sz="1800" i="1" dirty="0" err="1"/>
              <a:t>continuity</a:t>
            </a:r>
            <a:r>
              <a:rPr lang="tr-TR" sz="1800" i="1" dirty="0"/>
              <a:t> in </a:t>
            </a:r>
            <a:r>
              <a:rPr lang="tr-TR" sz="1800" i="1" dirty="0" err="1"/>
              <a:t>the</a:t>
            </a:r>
            <a:r>
              <a:rPr lang="tr-TR" sz="1800" i="1" dirty="0"/>
              <a:t> </a:t>
            </a:r>
            <a:r>
              <a:rPr lang="tr-TR" sz="1800" i="1" dirty="0" err="1"/>
              <a:t>educational</a:t>
            </a:r>
            <a:r>
              <a:rPr lang="tr-TR" sz="1800" i="1" dirty="0"/>
              <a:t> </a:t>
            </a:r>
            <a:r>
              <a:rPr lang="tr-TR" sz="1800" i="1" dirty="0" err="1"/>
              <a:t>and</a:t>
            </a:r>
            <a:r>
              <a:rPr lang="tr-TR" sz="1800" i="1" dirty="0"/>
              <a:t> </a:t>
            </a:r>
            <a:r>
              <a:rPr lang="tr-TR" sz="1800" i="1" dirty="0" err="1"/>
              <a:t>training</a:t>
            </a:r>
            <a:r>
              <a:rPr lang="tr-TR" sz="1800" i="1" dirty="0"/>
              <a:t> </a:t>
            </a:r>
            <a:r>
              <a:rPr lang="tr-TR" sz="1800" i="1" dirty="0" err="1"/>
              <a:t>activities</a:t>
            </a:r>
            <a:r>
              <a:rPr lang="tr-TR" sz="1800" i="1" dirty="0"/>
              <a:t> of </a:t>
            </a:r>
            <a:r>
              <a:rPr lang="tr-TR" sz="1800" i="1" dirty="0" err="1"/>
              <a:t>students</a:t>
            </a:r>
            <a:r>
              <a:rPr lang="tr-TR" sz="1800" i="1" dirty="0"/>
              <a:t>, in </a:t>
            </a:r>
            <a:r>
              <a:rPr lang="tr-TR" sz="1800" i="1" dirty="0" err="1"/>
              <a:t>order</a:t>
            </a:r>
            <a:r>
              <a:rPr lang="tr-TR" sz="1800" i="1" dirty="0"/>
              <a:t> </a:t>
            </a:r>
            <a:r>
              <a:rPr lang="tr-TR" sz="1800" i="1" dirty="0" err="1"/>
              <a:t>to</a:t>
            </a:r>
            <a:r>
              <a:rPr lang="tr-TR" sz="1800" i="1" dirty="0"/>
              <a:t> </a:t>
            </a:r>
            <a:r>
              <a:rPr lang="tr-TR" sz="1800" i="1" dirty="0" err="1"/>
              <a:t>allow</a:t>
            </a:r>
            <a:r>
              <a:rPr lang="tr-TR" sz="1800" i="1" dirty="0"/>
              <a:t> </a:t>
            </a:r>
            <a:r>
              <a:rPr lang="tr-TR" sz="1800" i="1" dirty="0" err="1"/>
              <a:t>everyone</a:t>
            </a:r>
            <a:r>
              <a:rPr lang="tr-TR" sz="1800" i="1" dirty="0"/>
              <a:t>, on </a:t>
            </a:r>
            <a:r>
              <a:rPr lang="tr-TR" sz="1800" i="1" dirty="0" err="1"/>
              <a:t>the</a:t>
            </a:r>
            <a:r>
              <a:rPr lang="tr-TR" sz="1800" i="1" dirty="0"/>
              <a:t> </a:t>
            </a:r>
            <a:r>
              <a:rPr lang="tr-TR" sz="1800" i="1" dirty="0" err="1"/>
              <a:t>basis</a:t>
            </a:r>
            <a:r>
              <a:rPr lang="tr-TR" sz="1800" i="1" dirty="0"/>
              <a:t> of </a:t>
            </a:r>
            <a:r>
              <a:rPr lang="tr-TR" sz="1800" i="1" dirty="0" err="1"/>
              <a:t>their</a:t>
            </a:r>
            <a:r>
              <a:rPr lang="tr-TR" sz="1800" i="1" dirty="0"/>
              <a:t> </a:t>
            </a:r>
            <a:r>
              <a:rPr lang="tr-TR" sz="1800" i="1" dirty="0" err="1"/>
              <a:t>own</a:t>
            </a:r>
            <a:r>
              <a:rPr lang="tr-TR" sz="1800" i="1" dirty="0"/>
              <a:t> </a:t>
            </a:r>
            <a:r>
              <a:rPr lang="tr-TR" sz="1800" i="1" dirty="0" err="1"/>
              <a:t>learning</a:t>
            </a:r>
            <a:r>
              <a:rPr lang="tr-TR" sz="1800" i="1" dirty="0"/>
              <a:t> </a:t>
            </a:r>
            <a:r>
              <a:rPr lang="tr-TR" sz="1800" i="1" dirty="0" err="1"/>
              <a:t>rhythms</a:t>
            </a:r>
            <a:r>
              <a:rPr lang="tr-TR" sz="1800" i="1" dirty="0"/>
              <a:t>, </a:t>
            </a:r>
            <a:r>
              <a:rPr lang="tr-TR" sz="1800" i="1" dirty="0" err="1"/>
              <a:t>the</a:t>
            </a:r>
            <a:r>
              <a:rPr lang="tr-TR" sz="1800" i="1" dirty="0"/>
              <a:t> </a:t>
            </a:r>
            <a:r>
              <a:rPr lang="tr-TR" sz="1800" i="1" dirty="0" err="1"/>
              <a:t>acquisition</a:t>
            </a:r>
            <a:r>
              <a:rPr lang="tr-TR" sz="1800" i="1" dirty="0"/>
              <a:t> of </a:t>
            </a:r>
            <a:r>
              <a:rPr lang="tr-TR" sz="1800" i="1" dirty="0" err="1"/>
              <a:t>knowledge,skills</a:t>
            </a:r>
            <a:r>
              <a:rPr lang="tr-TR" sz="1800" i="1" dirty="0"/>
              <a:t> </a:t>
            </a:r>
            <a:r>
              <a:rPr lang="tr-TR" sz="1800" i="1" dirty="0" err="1"/>
              <a:t>and</a:t>
            </a:r>
            <a:r>
              <a:rPr lang="tr-TR" sz="1800" i="1" dirty="0"/>
              <a:t> </a:t>
            </a:r>
            <a:r>
              <a:rPr lang="tr-TR" sz="1800" i="1" dirty="0" err="1"/>
              <a:t>ability</a:t>
            </a:r>
            <a:r>
              <a:rPr lang="tr-TR" sz="1800" i="1" dirty="0"/>
              <a:t> </a:t>
            </a:r>
            <a:r>
              <a:rPr lang="tr-TR" sz="1800" i="1" dirty="0" err="1"/>
              <a:t>to</a:t>
            </a:r>
            <a:r>
              <a:rPr lang="tr-TR" sz="1800" i="1" dirty="0"/>
              <a:t> </a:t>
            </a:r>
            <a:r>
              <a:rPr lang="tr-TR" sz="1800" i="1" dirty="0" err="1"/>
              <a:t>guide</a:t>
            </a:r>
            <a:r>
              <a:rPr lang="tr-TR" sz="1800" i="1" dirty="0"/>
              <a:t> </a:t>
            </a:r>
            <a:r>
              <a:rPr lang="tr-TR" sz="1800" i="1" dirty="0" err="1"/>
              <a:t>choices</a:t>
            </a:r>
            <a:r>
              <a:rPr lang="tr-TR" sz="1800" i="1" dirty="0"/>
              <a:t>.</a:t>
            </a:r>
          </a:p>
          <a:p>
            <a:r>
              <a:rPr lang="tr-TR" sz="1800" i="1" dirty="0" err="1"/>
              <a:t>Vision</a:t>
            </a:r>
            <a:r>
              <a:rPr lang="tr-TR" sz="1800" i="1" dirty="0"/>
              <a:t>: </a:t>
            </a:r>
            <a:r>
              <a:rPr lang="tr-TR" sz="1800" i="1" dirty="0" err="1"/>
              <a:t>During</a:t>
            </a:r>
            <a:r>
              <a:rPr lang="tr-TR" sz="1800" i="1" dirty="0"/>
              <a:t> </a:t>
            </a:r>
            <a:r>
              <a:rPr lang="tr-TR" sz="1800" i="1" dirty="0" err="1"/>
              <a:t>the</a:t>
            </a:r>
            <a:r>
              <a:rPr lang="tr-TR" sz="1800" i="1" dirty="0"/>
              <a:t> </a:t>
            </a:r>
            <a:r>
              <a:rPr lang="tr-TR" sz="1800" i="1" dirty="0" err="1"/>
              <a:t>three</a:t>
            </a:r>
            <a:r>
              <a:rPr lang="tr-TR" sz="1800" i="1" dirty="0"/>
              <a:t> </a:t>
            </a:r>
            <a:r>
              <a:rPr lang="tr-TR" sz="1800" i="1" dirty="0" err="1"/>
              <a:t>years</a:t>
            </a:r>
            <a:r>
              <a:rPr lang="tr-TR" sz="1800" i="1" dirty="0"/>
              <a:t> of </a:t>
            </a:r>
            <a:r>
              <a:rPr lang="tr-TR" sz="1800" i="1" dirty="0" err="1"/>
              <a:t>nursery</a:t>
            </a:r>
            <a:r>
              <a:rPr lang="tr-TR" sz="1800" i="1" dirty="0"/>
              <a:t> </a:t>
            </a:r>
            <a:r>
              <a:rPr lang="tr-TR" sz="1800" i="1" dirty="0" err="1"/>
              <a:t>school</a:t>
            </a:r>
            <a:r>
              <a:rPr lang="tr-TR" sz="1800" i="1" dirty="0"/>
              <a:t>, </a:t>
            </a:r>
            <a:r>
              <a:rPr lang="tr-TR" sz="1800" i="1" dirty="0" err="1"/>
              <a:t>the</a:t>
            </a:r>
            <a:r>
              <a:rPr lang="tr-TR" sz="1800" i="1" dirty="0"/>
              <a:t> </a:t>
            </a:r>
            <a:r>
              <a:rPr lang="tr-TR" sz="1800" i="1" dirty="0" err="1"/>
              <a:t>five</a:t>
            </a:r>
            <a:r>
              <a:rPr lang="tr-TR" sz="1800" i="1" dirty="0"/>
              <a:t> </a:t>
            </a:r>
            <a:r>
              <a:rPr lang="tr-TR" sz="1800" i="1" dirty="0" err="1"/>
              <a:t>years</a:t>
            </a:r>
            <a:r>
              <a:rPr lang="tr-TR" sz="1800" i="1" dirty="0"/>
              <a:t> of </a:t>
            </a:r>
            <a:r>
              <a:rPr lang="tr-TR" sz="1800" i="1" dirty="0" err="1"/>
              <a:t>primary</a:t>
            </a:r>
            <a:r>
              <a:rPr lang="tr-TR" sz="1800" i="1" dirty="0"/>
              <a:t> </a:t>
            </a:r>
            <a:r>
              <a:rPr lang="tr-TR" sz="1800" i="1" dirty="0" err="1"/>
              <a:t>education</a:t>
            </a:r>
            <a:r>
              <a:rPr lang="tr-TR" sz="1800" i="1" dirty="0"/>
              <a:t> </a:t>
            </a:r>
            <a:r>
              <a:rPr lang="tr-TR" sz="1800" i="1" dirty="0" err="1"/>
              <a:t>and</a:t>
            </a:r>
            <a:r>
              <a:rPr lang="tr-TR" sz="1800" i="1" dirty="0"/>
              <a:t> </a:t>
            </a:r>
            <a:r>
              <a:rPr lang="en-US" sz="1800" i="1" dirty="0"/>
              <a:t>five years of primary education and finally the three years of middle-school, our  goal is to achieve the following objectives:</a:t>
            </a:r>
            <a:br>
              <a:rPr lang="en-US" sz="1800" i="1" dirty="0"/>
            </a:br>
            <a:r>
              <a:rPr lang="en-US" sz="1800" i="1" dirty="0"/>
              <a:t>1)as a  European Community, we know how essential is the  KNOWLEDGE OF foreign languages for students who are part of a world with no borders;</a:t>
            </a:r>
            <a:br>
              <a:rPr lang="en-US" sz="1800" i="1" dirty="0"/>
            </a:br>
            <a:r>
              <a:rPr lang="en-US" sz="1800" i="1" dirty="0"/>
              <a:t>2) computer literacy is fundamental: our highly experienced teachers offer our school community great opportunities of learning.</a:t>
            </a:r>
            <a:br>
              <a:rPr lang="en-US" sz="1800" i="1" dirty="0"/>
            </a:br>
            <a:r>
              <a:rPr lang="en-US" sz="1800" i="1" dirty="0"/>
              <a:t> we also intend to achieve the aforementioned objectives by paying particular attention to the general education of the pupil through a wide range of "educations" aimed at acquiring a serene  relationship with the self and with the others (individuals and society as a whole).</a:t>
            </a:r>
            <a:endParaRPr lang="tr-TR" sz="1800" dirty="0"/>
          </a:p>
        </p:txBody>
      </p:sp>
    </p:spTree>
    <p:extLst>
      <p:ext uri="{BB962C8B-B14F-4D97-AF65-F5344CB8AC3E}">
        <p14:creationId xmlns:p14="http://schemas.microsoft.com/office/powerpoint/2010/main" val="219629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2F9CAA-0C57-405B-AC1A-DEE86AA765C9}"/>
              </a:ext>
            </a:extLst>
          </p:cNvPr>
          <p:cNvSpPr>
            <a:spLocks noGrp="1"/>
          </p:cNvSpPr>
          <p:nvPr>
            <p:ph type="title"/>
          </p:nvPr>
        </p:nvSpPr>
        <p:spPr>
          <a:xfrm>
            <a:off x="2339658" y="2500522"/>
            <a:ext cx="7055069" cy="1325563"/>
          </a:xfrm>
        </p:spPr>
        <p:txBody>
          <a:bodyPr>
            <a:noAutofit/>
          </a:bodyPr>
          <a:lstStyle/>
          <a:p>
            <a:pPr algn="ctr"/>
            <a:r>
              <a:rPr lang="tr-TR" sz="12000" dirty="0">
                <a:ln w="0"/>
                <a:solidFill>
                  <a:srgbClr val="D60093"/>
                </a:solidFill>
                <a:effectLst>
                  <a:outerShdw blurRad="38100" dist="25400" dir="5400000" algn="ctr" rotWithShape="0">
                    <a:srgbClr val="6E747A">
                      <a:alpha val="43000"/>
                    </a:srgbClr>
                  </a:outerShdw>
                </a:effectLst>
                <a:latin typeface="Gabriola" panose="04040605051002020D02" pitchFamily="82" charset="0"/>
              </a:rPr>
              <a:t>Haydi Projemizi Tanıyalım !</a:t>
            </a:r>
          </a:p>
        </p:txBody>
      </p:sp>
    </p:spTree>
    <p:extLst>
      <p:ext uri="{BB962C8B-B14F-4D97-AF65-F5344CB8AC3E}">
        <p14:creationId xmlns:p14="http://schemas.microsoft.com/office/powerpoint/2010/main" val="26967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2EEF9F-1208-41D6-87F0-E6D0650A5FEB}"/>
              </a:ext>
            </a:extLst>
          </p:cNvPr>
          <p:cNvSpPr>
            <a:spLocks noGrp="1"/>
          </p:cNvSpPr>
          <p:nvPr>
            <p:ph type="title"/>
          </p:nvPr>
        </p:nvSpPr>
        <p:spPr>
          <a:xfrm>
            <a:off x="838200" y="365125"/>
            <a:ext cx="10515600" cy="1046785"/>
          </a:xfrm>
        </p:spPr>
        <p:txBody>
          <a:bodyPr>
            <a:noAutofit/>
          </a:bodyPr>
          <a:lstStyle/>
          <a:p>
            <a:pPr algn="ctr"/>
            <a:r>
              <a:rPr lang="tr-TR" b="1" i="1" dirty="0">
                <a:latin typeface="+mn-lt"/>
              </a:rPr>
              <a:t>MAZEIKIAI, VENTOS PROGYMNASIUM, LITHUANIA</a:t>
            </a:r>
          </a:p>
        </p:txBody>
      </p:sp>
      <p:pic>
        <p:nvPicPr>
          <p:cNvPr id="5" name="İçerik Yer Tutucusu 4" descr="metin, açık hava, gök, bina içeren bir resim&#10;&#10;Açıklama otomatik olarak oluşturuldu">
            <a:extLst>
              <a:ext uri="{FF2B5EF4-FFF2-40B4-BE49-F238E27FC236}">
                <a16:creationId xmlns:a16="http://schemas.microsoft.com/office/drawing/2014/main" id="{DE52A71E-D3D5-4F4B-BB76-49934E0876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37" y="1504126"/>
            <a:ext cx="8458200" cy="4366754"/>
          </a:xfrm>
        </p:spPr>
      </p:pic>
      <p:sp>
        <p:nvSpPr>
          <p:cNvPr id="3" name="Metin kutusu 2">
            <a:extLst>
              <a:ext uri="{FF2B5EF4-FFF2-40B4-BE49-F238E27FC236}">
                <a16:creationId xmlns:a16="http://schemas.microsoft.com/office/drawing/2014/main" id="{7F818C04-E8DA-4C9E-94B1-9899761A2A7D}"/>
              </a:ext>
            </a:extLst>
          </p:cNvPr>
          <p:cNvSpPr txBox="1"/>
          <p:nvPr/>
        </p:nvSpPr>
        <p:spPr>
          <a:xfrm>
            <a:off x="1552074" y="5870880"/>
            <a:ext cx="7808494" cy="369332"/>
          </a:xfrm>
          <a:prstGeom prst="rect">
            <a:avLst/>
          </a:prstGeom>
          <a:noFill/>
        </p:spPr>
        <p:txBody>
          <a:bodyPr wrap="square" rtlCol="0">
            <a:spAutoFit/>
          </a:bodyPr>
          <a:lstStyle/>
          <a:p>
            <a:r>
              <a:rPr lang="tr-TR" dirty="0"/>
              <a:t>PROJE SORUMLUSU: LINA CEPAUSKIENE </a:t>
            </a:r>
          </a:p>
        </p:txBody>
      </p:sp>
    </p:spTree>
    <p:extLst>
      <p:ext uri="{BB962C8B-B14F-4D97-AF65-F5344CB8AC3E}">
        <p14:creationId xmlns:p14="http://schemas.microsoft.com/office/powerpoint/2010/main" val="348588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3F3E00-AB5F-45B2-84F0-B02C84D33936}"/>
              </a:ext>
            </a:extLst>
          </p:cNvPr>
          <p:cNvSpPr>
            <a:spLocks noGrp="1"/>
          </p:cNvSpPr>
          <p:nvPr>
            <p:ph type="title"/>
          </p:nvPr>
        </p:nvSpPr>
        <p:spPr/>
        <p:txBody>
          <a:bodyPr>
            <a:normAutofit/>
          </a:bodyPr>
          <a:lstStyle/>
          <a:p>
            <a:pPr algn="ctr"/>
            <a:r>
              <a:rPr lang="tr-TR" b="1" i="1" dirty="0">
                <a:latin typeface="+mn-lt"/>
              </a:rPr>
              <a:t>MAZEIKIAI, VENTOS PROGYMNASIUM, LITHUANIA</a:t>
            </a:r>
          </a:p>
        </p:txBody>
      </p:sp>
      <p:sp>
        <p:nvSpPr>
          <p:cNvPr id="3" name="İçerik Yer Tutucusu 2">
            <a:extLst>
              <a:ext uri="{FF2B5EF4-FFF2-40B4-BE49-F238E27FC236}">
                <a16:creationId xmlns:a16="http://schemas.microsoft.com/office/drawing/2014/main" id="{2E083D35-F93C-461D-AF09-988B05C62280}"/>
              </a:ext>
            </a:extLst>
          </p:cNvPr>
          <p:cNvSpPr>
            <a:spLocks noGrp="1"/>
          </p:cNvSpPr>
          <p:nvPr>
            <p:ph idx="1"/>
          </p:nvPr>
        </p:nvSpPr>
        <p:spPr/>
        <p:txBody>
          <a:bodyPr>
            <a:normAutofit/>
          </a:bodyPr>
          <a:lstStyle/>
          <a:p>
            <a:r>
              <a:rPr lang="tr-TR" dirty="0"/>
              <a:t>V</a:t>
            </a:r>
            <a:r>
              <a:rPr lang="en-US" dirty="0" err="1"/>
              <a:t>ision</a:t>
            </a:r>
            <a:r>
              <a:rPr lang="tr-TR" dirty="0"/>
              <a:t>:</a:t>
            </a:r>
            <a:r>
              <a:rPr lang="en-US" dirty="0" err="1"/>
              <a:t>Mažeikiai</a:t>
            </a:r>
            <a:r>
              <a:rPr lang="en-US" dirty="0"/>
              <a:t> "</a:t>
            </a:r>
            <a:r>
              <a:rPr lang="en-US" dirty="0" err="1"/>
              <a:t>Venta</a:t>
            </a:r>
            <a:r>
              <a:rPr lang="en-US" dirty="0"/>
              <a:t>" </a:t>
            </a:r>
            <a:r>
              <a:rPr lang="en-US" dirty="0" err="1"/>
              <a:t>progymnasium</a:t>
            </a:r>
            <a:r>
              <a:rPr lang="en-US" dirty="0"/>
              <a:t> is an open to novelties, constantly learning community   that develops a young citizen who is able to learn throughout life and influence changes of society.</a:t>
            </a:r>
          </a:p>
          <a:p>
            <a:r>
              <a:rPr lang="tr-TR" dirty="0"/>
              <a:t>M</a:t>
            </a:r>
            <a:r>
              <a:rPr lang="en-US" dirty="0" err="1"/>
              <a:t>ission</a:t>
            </a:r>
            <a:r>
              <a:rPr lang="tr-TR" dirty="0"/>
              <a:t>:</a:t>
            </a:r>
            <a:r>
              <a:rPr lang="en-US" dirty="0"/>
              <a:t>Provide quality primary and lower </a:t>
            </a:r>
            <a:r>
              <a:rPr lang="en-US" dirty="0" err="1"/>
              <a:t>secondory</a:t>
            </a:r>
            <a:r>
              <a:rPr lang="en-US" dirty="0"/>
              <a:t>  education</a:t>
            </a:r>
            <a:r>
              <a:rPr lang="tr-TR" dirty="0"/>
              <a:t>.C</a:t>
            </a:r>
            <a:r>
              <a:rPr lang="en-US" dirty="0" err="1"/>
              <a:t>reate</a:t>
            </a:r>
            <a:r>
              <a:rPr lang="en-US" dirty="0"/>
              <a:t> a smart environment for creative, active and focused on experiential learning.</a:t>
            </a:r>
            <a:r>
              <a:rPr lang="tr-TR" dirty="0"/>
              <a:t>D</a:t>
            </a:r>
            <a:r>
              <a:rPr lang="en-US" dirty="0" err="1"/>
              <a:t>evelop</a:t>
            </a:r>
            <a:r>
              <a:rPr lang="en-US" dirty="0"/>
              <a:t> a personally active and open to democratic values, able to preserve national values</a:t>
            </a:r>
          </a:p>
          <a:p>
            <a:endParaRPr lang="tr-TR" dirty="0"/>
          </a:p>
        </p:txBody>
      </p:sp>
    </p:spTree>
    <p:extLst>
      <p:ext uri="{BB962C8B-B14F-4D97-AF65-F5344CB8AC3E}">
        <p14:creationId xmlns:p14="http://schemas.microsoft.com/office/powerpoint/2010/main" val="42456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D21EBC-C76F-421F-9348-A220E6974EF2}"/>
              </a:ext>
            </a:extLst>
          </p:cNvPr>
          <p:cNvSpPr>
            <a:spLocks noGrp="1"/>
          </p:cNvSpPr>
          <p:nvPr>
            <p:ph type="title"/>
          </p:nvPr>
        </p:nvSpPr>
        <p:spPr>
          <a:xfrm>
            <a:off x="529389" y="365125"/>
            <a:ext cx="10824411" cy="898191"/>
          </a:xfrm>
        </p:spPr>
        <p:txBody>
          <a:bodyPr>
            <a:noAutofit/>
          </a:bodyPr>
          <a:lstStyle/>
          <a:p>
            <a:pPr algn="ctr"/>
            <a:r>
              <a:rPr lang="tr-TR" b="1" i="1" dirty="0">
                <a:latin typeface="+mn-lt"/>
              </a:rPr>
              <a:t>KAPIZLI RASİM BOZBEY ORTAOKULU,TÜRKİYE</a:t>
            </a:r>
          </a:p>
        </p:txBody>
      </p:sp>
      <p:pic>
        <p:nvPicPr>
          <p:cNvPr id="5" name="İçerik Yer Tutucusu 4" descr="metin, açık hava, kişi, insanlar içeren bir resim&#10;&#10;Açıklama otomatik olarak oluşturuldu">
            <a:extLst>
              <a:ext uri="{FF2B5EF4-FFF2-40B4-BE49-F238E27FC236}">
                <a16:creationId xmlns:a16="http://schemas.microsoft.com/office/drawing/2014/main" id="{209068C2-614D-4F8B-B6A2-CB4B3B697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942" y="1395413"/>
            <a:ext cx="9762978" cy="4511675"/>
          </a:xfrm>
        </p:spPr>
      </p:pic>
      <p:sp>
        <p:nvSpPr>
          <p:cNvPr id="6" name="Metin kutusu 5">
            <a:extLst>
              <a:ext uri="{FF2B5EF4-FFF2-40B4-BE49-F238E27FC236}">
                <a16:creationId xmlns:a16="http://schemas.microsoft.com/office/drawing/2014/main" id="{E6EBFFF2-BBB1-4069-B422-6FD2C7C3CCDE}"/>
              </a:ext>
            </a:extLst>
          </p:cNvPr>
          <p:cNvSpPr txBox="1"/>
          <p:nvPr/>
        </p:nvSpPr>
        <p:spPr>
          <a:xfrm>
            <a:off x="1026942" y="6039185"/>
            <a:ext cx="7455321" cy="369332"/>
          </a:xfrm>
          <a:prstGeom prst="rect">
            <a:avLst/>
          </a:prstGeom>
          <a:noFill/>
        </p:spPr>
        <p:txBody>
          <a:bodyPr wrap="square" rtlCol="0">
            <a:spAutoFit/>
          </a:bodyPr>
          <a:lstStyle/>
          <a:p>
            <a:r>
              <a:rPr lang="tr-TR" dirty="0"/>
              <a:t>PROJE SORUMLUSU: ASLI YEŞİL</a:t>
            </a:r>
          </a:p>
        </p:txBody>
      </p:sp>
    </p:spTree>
    <p:extLst>
      <p:ext uri="{BB962C8B-B14F-4D97-AF65-F5344CB8AC3E}">
        <p14:creationId xmlns:p14="http://schemas.microsoft.com/office/powerpoint/2010/main" val="207289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B96536-8194-442E-9402-50BE951B25AF}"/>
              </a:ext>
            </a:extLst>
          </p:cNvPr>
          <p:cNvSpPr>
            <a:spLocks noGrp="1"/>
          </p:cNvSpPr>
          <p:nvPr>
            <p:ph type="title"/>
          </p:nvPr>
        </p:nvSpPr>
        <p:spPr>
          <a:xfrm>
            <a:off x="838200" y="365126"/>
            <a:ext cx="10515600" cy="813970"/>
          </a:xfrm>
        </p:spPr>
        <p:txBody>
          <a:bodyPr>
            <a:normAutofit fontScale="90000"/>
          </a:bodyPr>
          <a:lstStyle/>
          <a:p>
            <a:r>
              <a:rPr kumimoji="0" lang="tr-TR" sz="4400" b="1" i="1" u="none" strike="noStrike" kern="1200" cap="none" spc="0" normalizeH="0" baseline="0" noProof="0" dirty="0">
                <a:ln>
                  <a:noFill/>
                </a:ln>
                <a:solidFill>
                  <a:prstClr val="black"/>
                </a:solidFill>
                <a:effectLst/>
                <a:uLnTx/>
                <a:uFillTx/>
                <a:latin typeface="Calibri" panose="020F0502020204030204"/>
                <a:ea typeface="+mj-ea"/>
                <a:cs typeface="+mj-cs"/>
              </a:rPr>
              <a:t>KAPIZLI RASİM BOZBEY ORTAOKULU,TÜRKİYE</a:t>
            </a:r>
            <a:endParaRPr lang="tr-TR" sz="3600" dirty="0"/>
          </a:p>
        </p:txBody>
      </p:sp>
      <p:sp>
        <p:nvSpPr>
          <p:cNvPr id="3" name="İçerik Yer Tutucusu 2">
            <a:extLst>
              <a:ext uri="{FF2B5EF4-FFF2-40B4-BE49-F238E27FC236}">
                <a16:creationId xmlns:a16="http://schemas.microsoft.com/office/drawing/2014/main" id="{04EABACA-55C7-4C9C-B268-0A1024907BA7}"/>
              </a:ext>
            </a:extLst>
          </p:cNvPr>
          <p:cNvSpPr>
            <a:spLocks noGrp="1"/>
          </p:cNvSpPr>
          <p:nvPr>
            <p:ph idx="1"/>
          </p:nvPr>
        </p:nvSpPr>
        <p:spPr>
          <a:xfrm>
            <a:off x="838200" y="1299411"/>
            <a:ext cx="10515600" cy="4937710"/>
          </a:xfrm>
        </p:spPr>
        <p:txBody>
          <a:bodyPr>
            <a:normAutofit/>
          </a:bodyPr>
          <a:lstStyle/>
          <a:p>
            <a:r>
              <a:rPr lang="tr-TR" sz="2400" dirty="0" err="1"/>
              <a:t>Vizyon:En</a:t>
            </a:r>
            <a:r>
              <a:rPr lang="tr-TR" sz="2400" dirty="0"/>
              <a:t> değerli kaynağımızın insan olduğu düşüncesinden hareketle, en verimli yatırımın insanı eğitmek </a:t>
            </a:r>
            <a:r>
              <a:rPr lang="tr-TR" sz="2400" dirty="0" err="1"/>
              <a:t>olduğubilinciyle</a:t>
            </a:r>
            <a:r>
              <a:rPr lang="tr-TR" sz="2400" dirty="0"/>
              <a:t> öğrencilerimizi, 21.yüzyılın çağdaş </a:t>
            </a:r>
            <a:r>
              <a:rPr lang="tr-TR" sz="2400" dirty="0" err="1"/>
              <a:t>yaklaşımlarınauygun</a:t>
            </a:r>
            <a:r>
              <a:rPr lang="tr-TR" sz="2400" dirty="0"/>
              <a:t>, Atatürk ilke ve inkılaplarını benimseyen, bilgiyi en değerli hazine olarak bilen ve kullanan, milletini ve </a:t>
            </a:r>
            <a:r>
              <a:rPr lang="tr-TR" sz="2400" dirty="0" err="1"/>
              <a:t>ailesiniseven</a:t>
            </a:r>
            <a:r>
              <a:rPr lang="tr-TR" sz="2400" dirty="0"/>
              <a:t>, kendisiyle barışık, farklılıkları hoşgörü mozaiğinde çeşitlilik olarak kabul </a:t>
            </a:r>
            <a:r>
              <a:rPr lang="tr-TR" sz="2400" dirty="0" err="1"/>
              <a:t>eden,ileri</a:t>
            </a:r>
            <a:r>
              <a:rPr lang="tr-TR" sz="2400" dirty="0"/>
              <a:t> eğitim kurumlarına hazır ve üretken bireyler yetiştirmektir.</a:t>
            </a:r>
          </a:p>
          <a:p>
            <a:r>
              <a:rPr lang="tr-TR" sz="2400" dirty="0" err="1"/>
              <a:t>Misyon:Milli</a:t>
            </a:r>
            <a:r>
              <a:rPr lang="tr-TR" sz="2400" dirty="0"/>
              <a:t> ve manevi değerlere bağlı, toplumsal değerleri benimseyen, çağdaş, laik, Atatürk´ </a:t>
            </a:r>
            <a:r>
              <a:rPr lang="tr-TR" sz="2400" dirty="0" err="1"/>
              <a:t>çü</a:t>
            </a:r>
            <a:r>
              <a:rPr lang="tr-TR" sz="2400" dirty="0"/>
              <a:t>, kendisi ve toplumu ile barışık, bilimsel düşünmeye önem vererek yorumlayabilen, esnek düşünme yeteneğini gerçekleştirebilen, iletişime açık, ruh sağlığı ve gelişimi iyi olan pozitif bilimi ve sosyal bilimleri birlikte sentezleyen, iyi bir öğrenci, iyi bir insan ve iyi bir toplum oluşturmaktır.</a:t>
            </a:r>
          </a:p>
        </p:txBody>
      </p:sp>
    </p:spTree>
    <p:extLst>
      <p:ext uri="{BB962C8B-B14F-4D97-AF65-F5344CB8AC3E}">
        <p14:creationId xmlns:p14="http://schemas.microsoft.com/office/powerpoint/2010/main" val="341342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678FD5-8806-4EFB-8D58-352270051876}"/>
              </a:ext>
            </a:extLst>
          </p:cNvPr>
          <p:cNvSpPr>
            <a:spLocks noGrp="1"/>
          </p:cNvSpPr>
          <p:nvPr>
            <p:ph type="title"/>
          </p:nvPr>
        </p:nvSpPr>
        <p:spPr>
          <a:xfrm>
            <a:off x="1203158" y="268873"/>
            <a:ext cx="8554452" cy="934286"/>
          </a:xfrm>
        </p:spPr>
        <p:txBody>
          <a:bodyPr/>
          <a:lstStyle/>
          <a:p>
            <a:r>
              <a:rPr lang="tr-TR" b="1" i="1" dirty="0">
                <a:latin typeface="+mn-lt"/>
              </a:rPr>
              <a:t>EFELER ORTAOKULU,TÜRKİYE</a:t>
            </a:r>
          </a:p>
        </p:txBody>
      </p:sp>
      <p:pic>
        <p:nvPicPr>
          <p:cNvPr id="5" name="İçerik Yer Tutucusu 4" descr="metin, bina, apartman içeren bir resim&#10;&#10;Açıklama otomatik olarak oluşturuldu">
            <a:extLst>
              <a:ext uri="{FF2B5EF4-FFF2-40B4-BE49-F238E27FC236}">
                <a16:creationId xmlns:a16="http://schemas.microsoft.com/office/drawing/2014/main" id="{6E6DDFA1-F9F3-4B03-8B63-3A7F7B8942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58" y="1299412"/>
            <a:ext cx="8554452" cy="4687052"/>
          </a:xfrm>
        </p:spPr>
      </p:pic>
      <p:sp>
        <p:nvSpPr>
          <p:cNvPr id="6" name="Metin kutusu 5">
            <a:extLst>
              <a:ext uri="{FF2B5EF4-FFF2-40B4-BE49-F238E27FC236}">
                <a16:creationId xmlns:a16="http://schemas.microsoft.com/office/drawing/2014/main" id="{544425F6-6132-4A4E-B4FD-FB74B3486F0A}"/>
              </a:ext>
            </a:extLst>
          </p:cNvPr>
          <p:cNvSpPr txBox="1"/>
          <p:nvPr/>
        </p:nvSpPr>
        <p:spPr>
          <a:xfrm>
            <a:off x="1203158" y="5986464"/>
            <a:ext cx="7567863" cy="369332"/>
          </a:xfrm>
          <a:prstGeom prst="rect">
            <a:avLst/>
          </a:prstGeom>
          <a:noFill/>
        </p:spPr>
        <p:txBody>
          <a:bodyPr wrap="square" rtlCol="0">
            <a:spAutoFit/>
          </a:bodyPr>
          <a:lstStyle/>
          <a:p>
            <a:r>
              <a:rPr lang="tr-TR" dirty="0"/>
              <a:t>PROJE SORUMLUSU: HATİCE DEDE</a:t>
            </a:r>
          </a:p>
        </p:txBody>
      </p:sp>
    </p:spTree>
    <p:extLst>
      <p:ext uri="{BB962C8B-B14F-4D97-AF65-F5344CB8AC3E}">
        <p14:creationId xmlns:p14="http://schemas.microsoft.com/office/powerpoint/2010/main" val="99480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E239DA-87B3-4FD4-81E4-EB455FC3AB9C}"/>
              </a:ext>
            </a:extLst>
          </p:cNvPr>
          <p:cNvSpPr>
            <a:spLocks noGrp="1"/>
          </p:cNvSpPr>
          <p:nvPr>
            <p:ph type="title"/>
          </p:nvPr>
        </p:nvSpPr>
        <p:spPr>
          <a:xfrm>
            <a:off x="838200" y="365126"/>
            <a:ext cx="10515600" cy="1198980"/>
          </a:xfrm>
        </p:spPr>
        <p:txBody>
          <a:bodyPr/>
          <a:lstStyle/>
          <a:p>
            <a:r>
              <a:rPr lang="tr-TR" b="1" i="1" dirty="0">
                <a:latin typeface="+mn-lt"/>
              </a:rPr>
              <a:t>EFELER ORTAOKULU,TÜRKİYE</a:t>
            </a:r>
            <a:endParaRPr lang="tr-TR" dirty="0"/>
          </a:p>
        </p:txBody>
      </p:sp>
      <p:sp>
        <p:nvSpPr>
          <p:cNvPr id="3" name="İçerik Yer Tutucusu 2">
            <a:extLst>
              <a:ext uri="{FF2B5EF4-FFF2-40B4-BE49-F238E27FC236}">
                <a16:creationId xmlns:a16="http://schemas.microsoft.com/office/drawing/2014/main" id="{8EF593DF-F717-41F7-8A97-21B8DD623F9B}"/>
              </a:ext>
            </a:extLst>
          </p:cNvPr>
          <p:cNvSpPr>
            <a:spLocks noGrp="1"/>
          </p:cNvSpPr>
          <p:nvPr>
            <p:ph idx="1"/>
          </p:nvPr>
        </p:nvSpPr>
        <p:spPr/>
        <p:txBody>
          <a:bodyPr/>
          <a:lstStyle/>
          <a:p>
            <a:r>
              <a:rPr lang="tr-TR" b="1" i="0" dirty="0">
                <a:solidFill>
                  <a:srgbClr val="212529"/>
                </a:solidFill>
                <a:effectLst/>
                <a:latin typeface="MyriadPro"/>
              </a:rPr>
              <a:t>Vizyon</a:t>
            </a:r>
            <a:r>
              <a:rPr lang="tr-TR" b="0" i="0" dirty="0">
                <a:solidFill>
                  <a:srgbClr val="212529"/>
                </a:solidFill>
                <a:effectLst/>
                <a:latin typeface="MyriadPro"/>
              </a:rPr>
              <a:t>: Eğitimde bir adım önce, bir adım önde olmak; Çocuklarımızın düşlerinin buluştuğu bir okul yaratmak.</a:t>
            </a:r>
            <a:br>
              <a:rPr lang="tr-TR" dirty="0"/>
            </a:br>
            <a:br>
              <a:rPr lang="tr-TR" dirty="0"/>
            </a:br>
            <a:r>
              <a:rPr lang="tr-TR" b="1" i="0" dirty="0">
                <a:solidFill>
                  <a:srgbClr val="212529"/>
                </a:solidFill>
                <a:effectLst/>
                <a:latin typeface="MyriadPro"/>
              </a:rPr>
              <a:t>Misyon</a:t>
            </a:r>
            <a:r>
              <a:rPr lang="tr-TR" b="0" i="0" dirty="0">
                <a:solidFill>
                  <a:srgbClr val="212529"/>
                </a:solidFill>
                <a:effectLst/>
                <a:latin typeface="MyriadPro"/>
              </a:rPr>
              <a:t>: Okul çevresine ve öğrencilerimize güvenli bir ortamda Atatürk ilke ve devrimlerine bağlı nitelikli bir eğitim vermektir.</a:t>
            </a:r>
            <a:endParaRPr lang="tr-TR" dirty="0"/>
          </a:p>
        </p:txBody>
      </p:sp>
    </p:spTree>
    <p:extLst>
      <p:ext uri="{BB962C8B-B14F-4D97-AF65-F5344CB8AC3E}">
        <p14:creationId xmlns:p14="http://schemas.microsoft.com/office/powerpoint/2010/main" val="316025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87510-90AE-4839-8657-F01008EB7E1F}"/>
              </a:ext>
            </a:extLst>
          </p:cNvPr>
          <p:cNvSpPr>
            <a:spLocks noGrp="1"/>
          </p:cNvSpPr>
          <p:nvPr>
            <p:ph type="title"/>
          </p:nvPr>
        </p:nvSpPr>
        <p:spPr>
          <a:xfrm>
            <a:off x="838200" y="365126"/>
            <a:ext cx="10515600" cy="1078664"/>
          </a:xfrm>
        </p:spPr>
        <p:txBody>
          <a:bodyPr>
            <a:normAutofit/>
          </a:bodyPr>
          <a:lstStyle/>
          <a:p>
            <a:r>
              <a:rPr lang="tr-TR" b="1" i="1" dirty="0">
                <a:latin typeface="+mn-lt"/>
              </a:rPr>
              <a:t>İLKADIM ATATÜRK ORTAOKULU,TÜRKİYE</a:t>
            </a:r>
          </a:p>
        </p:txBody>
      </p:sp>
      <p:pic>
        <p:nvPicPr>
          <p:cNvPr id="9" name="İçerik Yer Tutucusu 8" descr="açık hava, ağaç, yol içeren bir resim&#10;&#10;Açıklama otomatik olarak oluşturuldu">
            <a:extLst>
              <a:ext uri="{FF2B5EF4-FFF2-40B4-BE49-F238E27FC236}">
                <a16:creationId xmlns:a16="http://schemas.microsoft.com/office/drawing/2014/main" id="{AA32D45C-14C5-44F0-ADA2-5DF7C8EDDC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495" y="1243054"/>
            <a:ext cx="9625263" cy="4215565"/>
          </a:xfrm>
        </p:spPr>
      </p:pic>
      <p:sp>
        <p:nvSpPr>
          <p:cNvPr id="10" name="Metin kutusu 9">
            <a:extLst>
              <a:ext uri="{FF2B5EF4-FFF2-40B4-BE49-F238E27FC236}">
                <a16:creationId xmlns:a16="http://schemas.microsoft.com/office/drawing/2014/main" id="{0D1A8C04-CF68-4B5F-A071-3BF3FFBD2750}"/>
              </a:ext>
            </a:extLst>
          </p:cNvPr>
          <p:cNvSpPr txBox="1"/>
          <p:nvPr/>
        </p:nvSpPr>
        <p:spPr>
          <a:xfrm>
            <a:off x="950495" y="5614946"/>
            <a:ext cx="5702968" cy="369332"/>
          </a:xfrm>
          <a:prstGeom prst="rect">
            <a:avLst/>
          </a:prstGeom>
          <a:noFill/>
        </p:spPr>
        <p:txBody>
          <a:bodyPr wrap="square" rtlCol="0">
            <a:spAutoFit/>
          </a:bodyPr>
          <a:lstStyle/>
          <a:p>
            <a:r>
              <a:rPr lang="tr-TR" dirty="0"/>
              <a:t>PROJE SORUMLUSU: NİLÜFER ÖZÇEVİK</a:t>
            </a:r>
          </a:p>
        </p:txBody>
      </p:sp>
    </p:spTree>
    <p:extLst>
      <p:ext uri="{BB962C8B-B14F-4D97-AF65-F5344CB8AC3E}">
        <p14:creationId xmlns:p14="http://schemas.microsoft.com/office/powerpoint/2010/main" val="248659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82A630-D770-4512-BDDD-134FFBEA9585}"/>
              </a:ext>
            </a:extLst>
          </p:cNvPr>
          <p:cNvSpPr>
            <a:spLocks noGrp="1"/>
          </p:cNvSpPr>
          <p:nvPr>
            <p:ph type="title"/>
          </p:nvPr>
        </p:nvSpPr>
        <p:spPr>
          <a:xfrm>
            <a:off x="838200" y="365126"/>
            <a:ext cx="10515600" cy="1030538"/>
          </a:xfrm>
        </p:spPr>
        <p:txBody>
          <a:bodyPr>
            <a:normAutofit/>
          </a:bodyPr>
          <a:lstStyle/>
          <a:p>
            <a:r>
              <a:rPr lang="tr-TR" sz="4000" b="1" i="1" dirty="0">
                <a:latin typeface="+mn-lt"/>
              </a:rPr>
              <a:t>İLKADIM ATATÜRK ORTAOKULU,TÜRKİYE</a:t>
            </a:r>
            <a:endParaRPr lang="tr-TR" sz="4000" dirty="0"/>
          </a:p>
        </p:txBody>
      </p:sp>
      <p:sp>
        <p:nvSpPr>
          <p:cNvPr id="6" name="İçerik Yer Tutucusu 5">
            <a:extLst>
              <a:ext uri="{FF2B5EF4-FFF2-40B4-BE49-F238E27FC236}">
                <a16:creationId xmlns:a16="http://schemas.microsoft.com/office/drawing/2014/main" id="{3B365085-62D5-45D0-B79B-77C4BA280FB8}"/>
              </a:ext>
            </a:extLst>
          </p:cNvPr>
          <p:cNvSpPr>
            <a:spLocks noGrp="1"/>
          </p:cNvSpPr>
          <p:nvPr>
            <p:ph idx="1"/>
          </p:nvPr>
        </p:nvSpPr>
        <p:spPr/>
        <p:txBody>
          <a:bodyPr/>
          <a:lstStyle/>
          <a:p>
            <a:r>
              <a:rPr lang="tr-TR" dirty="0"/>
              <a:t>VİZYON: </a:t>
            </a:r>
            <a:r>
              <a:rPr lang="tr-TR" b="0" i="0" dirty="0">
                <a:solidFill>
                  <a:srgbClr val="191919"/>
                </a:solidFill>
                <a:effectLst/>
                <a:latin typeface="Arial" panose="020B0604020202020204" pitchFamily="34" charset="0"/>
              </a:rPr>
              <a:t>Ülke çapında önder, değerlerimize bağlı, mükemmel bir toplum yaratmak.</a:t>
            </a:r>
          </a:p>
          <a:p>
            <a:r>
              <a:rPr lang="tr-TR" dirty="0">
                <a:solidFill>
                  <a:srgbClr val="191919"/>
                </a:solidFill>
                <a:latin typeface="Arial" panose="020B0604020202020204" pitchFamily="34" charset="0"/>
              </a:rPr>
              <a:t>MİSYON: </a:t>
            </a:r>
            <a:r>
              <a:rPr lang="tr-TR" b="0" i="0" dirty="0">
                <a:solidFill>
                  <a:srgbClr val="191919"/>
                </a:solidFill>
                <a:effectLst/>
                <a:latin typeface="Arial" panose="020B0604020202020204" pitchFamily="34" charset="0"/>
              </a:rPr>
              <a:t>Ülkemiz için, çağdaş yaklaşımlarla öğrencilerimizin istek ve yetenekleri doğrultusunda, kendine ve topluma faydalı bireyler yetiştirmek.</a:t>
            </a:r>
            <a:endParaRPr lang="tr-TR" dirty="0"/>
          </a:p>
        </p:txBody>
      </p:sp>
    </p:spTree>
    <p:extLst>
      <p:ext uri="{BB962C8B-B14F-4D97-AF65-F5344CB8AC3E}">
        <p14:creationId xmlns:p14="http://schemas.microsoft.com/office/powerpoint/2010/main" val="48441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2A4DBA-3516-4783-BF27-4F7D24D1FC23}"/>
              </a:ext>
            </a:extLst>
          </p:cNvPr>
          <p:cNvSpPr>
            <a:spLocks noGrp="1"/>
          </p:cNvSpPr>
          <p:nvPr>
            <p:ph type="title"/>
          </p:nvPr>
        </p:nvSpPr>
        <p:spPr>
          <a:xfrm>
            <a:off x="838199" y="365126"/>
            <a:ext cx="10856495" cy="1043572"/>
          </a:xfrm>
        </p:spPr>
        <p:txBody>
          <a:bodyPr>
            <a:noAutofit/>
          </a:bodyPr>
          <a:lstStyle/>
          <a:p>
            <a:r>
              <a:rPr lang="tr-TR" b="1" i="1" dirty="0">
                <a:solidFill>
                  <a:srgbClr val="000000"/>
                </a:solidFill>
                <a:effectLst/>
                <a:latin typeface="+mn-lt"/>
              </a:rPr>
              <a:t>KYIV EDUCATIONAL COMPLEX #167,UKRAINE</a:t>
            </a:r>
            <a:endParaRPr lang="tr-TR" b="1" i="1" dirty="0">
              <a:latin typeface="+mn-lt"/>
            </a:endParaRPr>
          </a:p>
        </p:txBody>
      </p:sp>
      <p:pic>
        <p:nvPicPr>
          <p:cNvPr id="5" name="İçerik Yer Tutucusu 4" descr="açık hava, ağaç, kar, bina içeren bir resim&#10;&#10;Açıklama otomatik olarak oluşturuldu">
            <a:extLst>
              <a:ext uri="{FF2B5EF4-FFF2-40B4-BE49-F238E27FC236}">
                <a16:creationId xmlns:a16="http://schemas.microsoft.com/office/drawing/2014/main" id="{965D0B5D-8367-49EF-836F-D7E7323516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888" y="1476709"/>
            <a:ext cx="9551963" cy="4351338"/>
          </a:xfrm>
        </p:spPr>
      </p:pic>
      <p:sp>
        <p:nvSpPr>
          <p:cNvPr id="6" name="Metin kutusu 5">
            <a:extLst>
              <a:ext uri="{FF2B5EF4-FFF2-40B4-BE49-F238E27FC236}">
                <a16:creationId xmlns:a16="http://schemas.microsoft.com/office/drawing/2014/main" id="{F972DBEA-A3EE-44A5-9C21-B57CCE88A391}"/>
              </a:ext>
            </a:extLst>
          </p:cNvPr>
          <p:cNvSpPr txBox="1"/>
          <p:nvPr/>
        </p:nvSpPr>
        <p:spPr>
          <a:xfrm>
            <a:off x="1209819" y="5896058"/>
            <a:ext cx="8626642" cy="369332"/>
          </a:xfrm>
          <a:prstGeom prst="rect">
            <a:avLst/>
          </a:prstGeom>
          <a:noFill/>
        </p:spPr>
        <p:txBody>
          <a:bodyPr wrap="square" rtlCol="0">
            <a:spAutoFit/>
          </a:bodyPr>
          <a:lstStyle/>
          <a:p>
            <a:r>
              <a:rPr lang="tr-TR" dirty="0"/>
              <a:t>PROJE SORUMLULARI:</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OLENA KULINICH, IRYNA BACHENKO </a:t>
            </a:r>
            <a:endParaRPr lang="tr-TR" dirty="0"/>
          </a:p>
        </p:txBody>
      </p:sp>
    </p:spTree>
    <p:extLst>
      <p:ext uri="{BB962C8B-B14F-4D97-AF65-F5344CB8AC3E}">
        <p14:creationId xmlns:p14="http://schemas.microsoft.com/office/powerpoint/2010/main" val="428766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EBD14E-B7FD-4280-A874-6340DC1F221A}"/>
              </a:ext>
            </a:extLst>
          </p:cNvPr>
          <p:cNvSpPr>
            <a:spLocks noGrp="1"/>
          </p:cNvSpPr>
          <p:nvPr>
            <p:ph type="title"/>
          </p:nvPr>
        </p:nvSpPr>
        <p:spPr>
          <a:xfrm>
            <a:off x="838200" y="365126"/>
            <a:ext cx="10832432" cy="1211012"/>
          </a:xfrm>
        </p:spPr>
        <p:txBody>
          <a:bodyPr>
            <a:noAutofit/>
          </a:bodyPr>
          <a:lstStyle/>
          <a:p>
            <a:r>
              <a:rPr lang="tr-TR" b="1" i="1" dirty="0">
                <a:solidFill>
                  <a:srgbClr val="000000"/>
                </a:solidFill>
                <a:effectLst/>
                <a:latin typeface="+mn-lt"/>
              </a:rPr>
              <a:t>KYIV EDUCATIONAL COMPLEX #167,UKRAINE</a:t>
            </a:r>
            <a:endParaRPr lang="tr-TR" dirty="0"/>
          </a:p>
        </p:txBody>
      </p:sp>
      <p:sp>
        <p:nvSpPr>
          <p:cNvPr id="3" name="İçerik Yer Tutucusu 2">
            <a:extLst>
              <a:ext uri="{FF2B5EF4-FFF2-40B4-BE49-F238E27FC236}">
                <a16:creationId xmlns:a16="http://schemas.microsoft.com/office/drawing/2014/main" id="{6E04F705-C564-4DE6-93F3-937D178F4EF5}"/>
              </a:ext>
            </a:extLst>
          </p:cNvPr>
          <p:cNvSpPr>
            <a:spLocks noGrp="1"/>
          </p:cNvSpPr>
          <p:nvPr>
            <p:ph idx="1"/>
          </p:nvPr>
        </p:nvSpPr>
        <p:spPr/>
        <p:txBody>
          <a:bodyPr>
            <a:normAutofit fontScale="70000" lnSpcReduction="20000"/>
          </a:bodyPr>
          <a:lstStyle/>
          <a:p>
            <a:pPr algn="l"/>
            <a:r>
              <a:rPr lang="en-US" b="0" i="0" dirty="0">
                <a:solidFill>
                  <a:srgbClr val="000000"/>
                </a:solidFill>
                <a:effectLst/>
                <a:latin typeface="Times New Roman" panose="02020603050405020304" pitchFamily="18" charset="0"/>
              </a:rPr>
              <a:t>School Vision and Mission</a:t>
            </a:r>
          </a:p>
          <a:p>
            <a:pPr algn="l"/>
            <a:r>
              <a:rPr lang="en-US" b="0" i="0" dirty="0">
                <a:solidFill>
                  <a:srgbClr val="000000"/>
                </a:solidFill>
                <a:effectLst/>
                <a:latin typeface="Times New Roman" panose="02020603050405020304" pitchFamily="18" charset="0"/>
              </a:rPr>
              <a:t>· to provide high-quality secondary education in a safe respectful and inclusive environment;</a:t>
            </a:r>
          </a:p>
          <a:p>
            <a:pPr algn="l"/>
            <a:r>
              <a:rPr lang="en-US" b="0" i="0" dirty="0">
                <a:solidFill>
                  <a:srgbClr val="000000"/>
                </a:solidFill>
                <a:effectLst/>
                <a:latin typeface="Times New Roman" panose="02020603050405020304" pitchFamily="18" charset="0"/>
              </a:rPr>
              <a:t>· to empower students to value knowledge and skills that will support them as life-long learners;</a:t>
            </a:r>
          </a:p>
          <a:p>
            <a:pPr algn="l"/>
            <a:r>
              <a:rPr lang="en-US" b="0" i="0" dirty="0">
                <a:solidFill>
                  <a:srgbClr val="000000"/>
                </a:solidFill>
                <a:effectLst/>
                <a:latin typeface="Times New Roman" panose="02020603050405020304" pitchFamily="18" charset="0"/>
              </a:rPr>
              <a:t>· to motivate and prepare our students for a rapidly changing world by encouraging them to achieve academic knowledge and to develop critical thinking skills;</a:t>
            </a:r>
          </a:p>
          <a:p>
            <a:pPr algn="l"/>
            <a:r>
              <a:rPr lang="en-US" b="0" i="0" dirty="0">
                <a:solidFill>
                  <a:srgbClr val="000000"/>
                </a:solidFill>
                <a:effectLst/>
                <a:latin typeface="Times New Roman" panose="02020603050405020304" pitchFamily="18" charset="0"/>
              </a:rPr>
              <a:t>· to cultivate such values as positive approach to life, sense of responsibility, self-respect, determination, confidence, respect for the others and tolerance;</a:t>
            </a:r>
          </a:p>
          <a:p>
            <a:pPr algn="l"/>
            <a:r>
              <a:rPr lang="en-US" b="0" i="0" dirty="0">
                <a:solidFill>
                  <a:srgbClr val="000000"/>
                </a:solidFill>
                <a:effectLst/>
                <a:latin typeface="Times New Roman" panose="02020603050405020304" pitchFamily="18" charset="0"/>
              </a:rPr>
              <a:t>· to develop a creative community by arranging school events such as performances, concerts, competitions and exhibitions;</a:t>
            </a:r>
          </a:p>
          <a:p>
            <a:pPr algn="l"/>
            <a:r>
              <a:rPr lang="en-US" b="0" i="0" dirty="0">
                <a:solidFill>
                  <a:srgbClr val="000000"/>
                </a:solidFill>
                <a:effectLst/>
                <a:latin typeface="Times New Roman" panose="02020603050405020304" pitchFamily="18" charset="0"/>
              </a:rPr>
              <a:t>· to boost cultural and social awareness by extracurricular activities such as excursions, trips, visits to theatres and museums; collaboration with the European Gymnasium in </a:t>
            </a:r>
            <a:r>
              <a:rPr lang="en-US" b="0" i="0" dirty="0" err="1">
                <a:solidFill>
                  <a:srgbClr val="000000"/>
                </a:solidFill>
                <a:effectLst/>
                <a:latin typeface="Times New Roman" panose="02020603050405020304" pitchFamily="18" charset="0"/>
              </a:rPr>
              <a:t>Kerpen</a:t>
            </a:r>
            <a:r>
              <a:rPr lang="en-US" b="0" i="0" dirty="0">
                <a:solidFill>
                  <a:srgbClr val="000000"/>
                </a:solidFill>
                <a:effectLst/>
                <a:latin typeface="Times New Roman" panose="02020603050405020304" pitchFamily="18" charset="0"/>
              </a:rPr>
              <a:t> and </a:t>
            </a:r>
            <a:r>
              <a:rPr lang="en-US" b="0" i="0" dirty="0" err="1">
                <a:solidFill>
                  <a:srgbClr val="000000"/>
                </a:solidFill>
                <a:effectLst/>
                <a:latin typeface="Times New Roman" panose="02020603050405020304" pitchFamily="18" charset="0"/>
              </a:rPr>
              <a:t>Burgau</a:t>
            </a:r>
            <a:r>
              <a:rPr lang="en-US" b="0" i="0" dirty="0">
                <a:solidFill>
                  <a:srgbClr val="000000"/>
                </a:solidFill>
                <a:effectLst/>
                <a:latin typeface="Times New Roman" panose="02020603050405020304" pitchFamily="18" charset="0"/>
              </a:rPr>
              <a:t> -Gymnasium in Duren.</a:t>
            </a:r>
          </a:p>
          <a:p>
            <a:pPr algn="l"/>
            <a:r>
              <a:rPr lang="en-US" b="0" i="0" dirty="0">
                <a:solidFill>
                  <a:srgbClr val="000000"/>
                </a:solidFill>
                <a:effectLst/>
                <a:latin typeface="Times New Roman" panose="02020603050405020304" pitchFamily="18" charset="0"/>
              </a:rPr>
              <a:t>· to guide our students and staff to follow strong moral code of behavior.</a:t>
            </a:r>
          </a:p>
          <a:p>
            <a:endParaRPr lang="tr-TR" dirty="0"/>
          </a:p>
        </p:txBody>
      </p:sp>
    </p:spTree>
    <p:extLst>
      <p:ext uri="{BB962C8B-B14F-4D97-AF65-F5344CB8AC3E}">
        <p14:creationId xmlns:p14="http://schemas.microsoft.com/office/powerpoint/2010/main" val="1390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F83EAB3-96F6-4A16-91A0-94625B838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81477"/>
            <a:ext cx="4762500" cy="4762500"/>
          </a:xfrm>
          <a:prstGeom prst="rect">
            <a:avLst/>
          </a:prstGeom>
        </p:spPr>
      </p:pic>
      <p:sp>
        <p:nvSpPr>
          <p:cNvPr id="2" name="Metin kutusu 1">
            <a:extLst>
              <a:ext uri="{FF2B5EF4-FFF2-40B4-BE49-F238E27FC236}">
                <a16:creationId xmlns:a16="http://schemas.microsoft.com/office/drawing/2014/main" id="{37307572-4C30-4B62-8006-C34677BB586C}"/>
              </a:ext>
            </a:extLst>
          </p:cNvPr>
          <p:cNvSpPr txBox="1"/>
          <p:nvPr/>
        </p:nvSpPr>
        <p:spPr>
          <a:xfrm>
            <a:off x="4355933" y="5197641"/>
            <a:ext cx="3480134" cy="769441"/>
          </a:xfrm>
          <a:prstGeom prst="rect">
            <a:avLst/>
          </a:prstGeom>
          <a:noFill/>
        </p:spPr>
        <p:txBody>
          <a:bodyPr wrap="square" rtlCol="0">
            <a:spAutoFit/>
          </a:bodyPr>
          <a:lstStyle/>
          <a:p>
            <a:r>
              <a:rPr lang="tr-TR" sz="4400" dirty="0">
                <a:solidFill>
                  <a:srgbClr val="D60093"/>
                </a:solidFill>
                <a:latin typeface="Gabriola" panose="04040605051002020D02" pitchFamily="82" charset="0"/>
              </a:rPr>
              <a:t>PROJE LOGOMUZ </a:t>
            </a:r>
          </a:p>
        </p:txBody>
      </p:sp>
    </p:spTree>
    <p:extLst>
      <p:ext uri="{BB962C8B-B14F-4D97-AF65-F5344CB8AC3E}">
        <p14:creationId xmlns:p14="http://schemas.microsoft.com/office/powerpoint/2010/main" val="29843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D93CB8-CE79-4EB0-8545-A2D22F4854D9}"/>
              </a:ext>
            </a:extLst>
          </p:cNvPr>
          <p:cNvSpPr>
            <a:spLocks noGrp="1"/>
          </p:cNvSpPr>
          <p:nvPr>
            <p:ph idx="1"/>
          </p:nvPr>
        </p:nvSpPr>
        <p:spPr/>
        <p:txBody>
          <a:bodyPr/>
          <a:lstStyle/>
          <a:p>
            <a:endParaRPr lang="tr-TR" dirty="0"/>
          </a:p>
          <a:p>
            <a:pPr marL="0" indent="0">
              <a:buNone/>
            </a:pPr>
            <a:endParaRPr lang="tr-TR" dirty="0"/>
          </a:p>
        </p:txBody>
      </p:sp>
      <p:sp>
        <p:nvSpPr>
          <p:cNvPr id="9" name="Dikdörtgen 8">
            <a:extLst>
              <a:ext uri="{FF2B5EF4-FFF2-40B4-BE49-F238E27FC236}">
                <a16:creationId xmlns:a16="http://schemas.microsoft.com/office/drawing/2014/main" id="{BDAA9ADE-F521-4311-8D54-6F92B2510605}"/>
              </a:ext>
            </a:extLst>
          </p:cNvPr>
          <p:cNvSpPr/>
          <p:nvPr/>
        </p:nvSpPr>
        <p:spPr>
          <a:xfrm>
            <a:off x="3165231" y="1652788"/>
            <a:ext cx="6139374" cy="2123658"/>
          </a:xfrm>
          <a:prstGeom prst="rect">
            <a:avLst/>
          </a:prstGeom>
          <a:noFill/>
        </p:spPr>
        <p:txBody>
          <a:bodyPr wrap="square" lIns="91440" tIns="45720" rIns="91440" bIns="45720">
            <a:spAutoFit/>
          </a:bodyPr>
          <a:lstStyle/>
          <a:p>
            <a:pPr algn="ctr"/>
            <a:r>
              <a:rPr lang="tr-TR" sz="6600" dirty="0">
                <a:ln w="0"/>
                <a:solidFill>
                  <a:schemeClr val="accent1"/>
                </a:solidFill>
                <a:effectLst>
                  <a:outerShdw blurRad="38100" dist="25400" dir="5400000" algn="ctr" rotWithShape="0">
                    <a:srgbClr val="6E747A">
                      <a:alpha val="43000"/>
                    </a:srgbClr>
                  </a:outerShdw>
                </a:effectLst>
              </a:rPr>
              <a:t>OUR PROJECT DETAILS</a:t>
            </a:r>
            <a:r>
              <a:rPr lang="tr-TR" sz="660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tr-TR" sz="6600" dirty="0">
              <a:ln w="0"/>
              <a:solidFill>
                <a:schemeClr val="accent1"/>
              </a:solidFill>
              <a:effectLst>
                <a:outerShdw blurRad="38100" dist="25400" dir="5400000" algn="ctr" rotWithShape="0">
                  <a:srgbClr val="6E747A">
                    <a:alpha val="43000"/>
                  </a:srgbClr>
                </a:outerShdw>
              </a:effectLst>
            </a:endParaRPr>
          </a:p>
        </p:txBody>
      </p:sp>
      <p:pic>
        <p:nvPicPr>
          <p:cNvPr id="10" name="İçerik Yer Tutucusu 5" descr="Büyüteç">
            <a:extLst>
              <a:ext uri="{FF2B5EF4-FFF2-40B4-BE49-F238E27FC236}">
                <a16:creationId xmlns:a16="http://schemas.microsoft.com/office/drawing/2014/main" id="{64C35BB3-3339-4A68-8720-D2D57FC5C6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3629" y="85433"/>
            <a:ext cx="10902461" cy="6091530"/>
          </a:xfrm>
          <a:prstGeom prst="rect">
            <a:avLst/>
          </a:prstGeom>
        </p:spPr>
      </p:pic>
    </p:spTree>
    <p:extLst>
      <p:ext uri="{BB962C8B-B14F-4D97-AF65-F5344CB8AC3E}">
        <p14:creationId xmlns:p14="http://schemas.microsoft.com/office/powerpoint/2010/main" val="274548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İçerik Yer Tutucusu 7">
            <a:extLst>
              <a:ext uri="{FF2B5EF4-FFF2-40B4-BE49-F238E27FC236}">
                <a16:creationId xmlns:a16="http://schemas.microsoft.com/office/drawing/2014/main" id="{69565DD5-6564-4782-B4D5-FB3913365A1F}"/>
              </a:ext>
            </a:extLst>
          </p:cNvPr>
          <p:cNvSpPr>
            <a:spLocks noGrp="1"/>
          </p:cNvSpPr>
          <p:nvPr>
            <p:ph idx="1"/>
          </p:nvPr>
        </p:nvSpPr>
        <p:spPr>
          <a:xfrm>
            <a:off x="740633" y="2144936"/>
            <a:ext cx="11119807" cy="2404806"/>
          </a:xfrm>
        </p:spPr>
        <p:txBody>
          <a:bodyPr>
            <a:normAutofit/>
          </a:bodyPr>
          <a:lstStyle/>
          <a:p>
            <a:pPr marL="0" indent="0">
              <a:buNone/>
            </a:pPr>
            <a:r>
              <a:rPr lang="tr-TR" sz="1900" dirty="0">
                <a:latin typeface="Open Sans" panose="020B0606030504020204" pitchFamily="34" charset="0"/>
              </a:rPr>
              <a:t>    </a:t>
            </a:r>
            <a:r>
              <a:rPr lang="en-US" sz="1900" dirty="0">
                <a:latin typeface="Open Sans" panose="020B0606030504020204" pitchFamily="34" charset="0"/>
              </a:rPr>
              <a:t>About the project</a:t>
            </a:r>
          </a:p>
          <a:p>
            <a:r>
              <a:rPr lang="en-US" sz="1900" dirty="0">
                <a:latin typeface="Open Sans" panose="020B0606030504020204" pitchFamily="34" charset="0"/>
              </a:rPr>
              <a:t>This project intends to make students aware of power of women who are developing their skills and ideas from past to present. This collaborative project aims to focus on women who are the first in a profession both in the world and in Turkey. We will work mainly pioneer women so that we will show their ties, life stories and struggles. First, the students will do some research about women who are the first of certain professions. Then, they will find a model from environment. They will interview to find out what kind of struggles they had until they got this job. Moreover, women who have done their profession for the first time will be introduced.</a:t>
            </a:r>
          </a:p>
        </p:txBody>
      </p:sp>
      <p:pic>
        <p:nvPicPr>
          <p:cNvPr id="6" name="Resim 5">
            <a:extLst>
              <a:ext uri="{FF2B5EF4-FFF2-40B4-BE49-F238E27FC236}">
                <a16:creationId xmlns:a16="http://schemas.microsoft.com/office/drawing/2014/main" id="{D437C01C-05BC-4A80-9F64-311DAA5B5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955" y="4631403"/>
            <a:ext cx="2509893" cy="1670220"/>
          </a:xfrm>
          <a:prstGeom prst="rect">
            <a:avLst/>
          </a:prstGeom>
        </p:spPr>
      </p:pic>
      <p:pic>
        <p:nvPicPr>
          <p:cNvPr id="7" name="Resim 6">
            <a:extLst>
              <a:ext uri="{FF2B5EF4-FFF2-40B4-BE49-F238E27FC236}">
                <a16:creationId xmlns:a16="http://schemas.microsoft.com/office/drawing/2014/main" id="{79E8E32D-6FC8-4620-BA96-797D72F59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5" y="4682290"/>
            <a:ext cx="2762250" cy="1657350"/>
          </a:xfrm>
          <a:prstGeom prst="rect">
            <a:avLst/>
          </a:prstGeom>
        </p:spPr>
      </p:pic>
      <p:pic>
        <p:nvPicPr>
          <p:cNvPr id="9" name="Resim 8">
            <a:extLst>
              <a:ext uri="{FF2B5EF4-FFF2-40B4-BE49-F238E27FC236}">
                <a16:creationId xmlns:a16="http://schemas.microsoft.com/office/drawing/2014/main" id="{732B69D7-8B8A-4EBE-9EF1-8447F04CA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389" y="4631403"/>
            <a:ext cx="2509893" cy="1670220"/>
          </a:xfrm>
          <a:prstGeom prst="rect">
            <a:avLst/>
          </a:prstGeom>
        </p:spPr>
      </p:pic>
      <p:pic>
        <p:nvPicPr>
          <p:cNvPr id="10" name="Resim 9">
            <a:extLst>
              <a:ext uri="{FF2B5EF4-FFF2-40B4-BE49-F238E27FC236}">
                <a16:creationId xmlns:a16="http://schemas.microsoft.com/office/drawing/2014/main" id="{FEECEF5C-5684-4848-BDAB-D59E6092E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11" name="Resim 10">
            <a:extLst>
              <a:ext uri="{FF2B5EF4-FFF2-40B4-BE49-F238E27FC236}">
                <a16:creationId xmlns:a16="http://schemas.microsoft.com/office/drawing/2014/main" id="{9277A732-DF8C-40AC-B389-6308FDBDB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12" name="Resim 11" descr="ok içeren bir resim&#10;&#10;Açıklama otomatik olarak oluşturuldu">
            <a:extLst>
              <a:ext uri="{FF2B5EF4-FFF2-40B4-BE49-F238E27FC236}">
                <a16:creationId xmlns:a16="http://schemas.microsoft.com/office/drawing/2014/main" id="{8D759BAA-0E03-467D-A4FA-3510094997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413" y="548800"/>
            <a:ext cx="3028950" cy="1514475"/>
          </a:xfrm>
          <a:prstGeom prst="rect">
            <a:avLst/>
          </a:prstGeom>
        </p:spPr>
      </p:pic>
    </p:spTree>
    <p:extLst>
      <p:ext uri="{BB962C8B-B14F-4D97-AF65-F5344CB8AC3E}">
        <p14:creationId xmlns:p14="http://schemas.microsoft.com/office/powerpoint/2010/main" val="31783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47D22D-1B37-4F4C-B5DA-7278E11F05CB}"/>
              </a:ext>
            </a:extLst>
          </p:cNvPr>
          <p:cNvSpPr>
            <a:spLocks noGrp="1"/>
          </p:cNvSpPr>
          <p:nvPr>
            <p:ph idx="1"/>
          </p:nvPr>
        </p:nvSpPr>
        <p:spPr>
          <a:xfrm>
            <a:off x="415701" y="1973378"/>
            <a:ext cx="11579352" cy="2911243"/>
          </a:xfrm>
        </p:spPr>
        <p:txBody>
          <a:bodyPr>
            <a:normAutofit/>
          </a:bodyPr>
          <a:lstStyle/>
          <a:p>
            <a:r>
              <a:rPr lang="en-US" sz="2200" dirty="0">
                <a:latin typeface="Open Sans" panose="020B0606030504020204" pitchFamily="34" charset="0"/>
              </a:rPr>
              <a:t>AIMS</a:t>
            </a:r>
          </a:p>
          <a:p>
            <a:r>
              <a:rPr lang="en-US" sz="2200" dirty="0">
                <a:latin typeface="Open Sans" panose="020B0606030504020204" pitchFamily="34" charset="0"/>
              </a:rPr>
              <a:t>• use English for research purpose</a:t>
            </a:r>
            <a:br>
              <a:rPr lang="en-US" sz="2200" dirty="0">
                <a:latin typeface="Open Sans" panose="020B0606030504020204" pitchFamily="34" charset="0"/>
              </a:rPr>
            </a:br>
            <a:r>
              <a:rPr lang="en-US" sz="2200" dirty="0">
                <a:latin typeface="Open Sans" panose="020B0606030504020204" pitchFamily="34" charset="0"/>
              </a:rPr>
              <a:t>• using language to be creative</a:t>
            </a:r>
            <a:br>
              <a:rPr lang="en-US" sz="2200" dirty="0">
                <a:latin typeface="Open Sans" panose="020B0606030504020204" pitchFamily="34" charset="0"/>
              </a:rPr>
            </a:br>
            <a:r>
              <a:rPr lang="en-US" sz="2200" dirty="0">
                <a:latin typeface="Open Sans" panose="020B0606030504020204" pitchFamily="34" charset="0"/>
              </a:rPr>
              <a:t>• improving their writing skills</a:t>
            </a:r>
            <a:br>
              <a:rPr lang="en-US" sz="2200" dirty="0">
                <a:latin typeface="Open Sans" panose="020B0606030504020204" pitchFamily="34" charset="0"/>
              </a:rPr>
            </a:br>
            <a:r>
              <a:rPr lang="en-US" sz="2200" dirty="0">
                <a:latin typeface="Open Sans" panose="020B0606030504020204" pitchFamily="34" charset="0"/>
              </a:rPr>
              <a:t>• learning more things about the chosen occupations</a:t>
            </a:r>
            <a:br>
              <a:rPr lang="en-US" sz="2200" dirty="0">
                <a:latin typeface="Open Sans" panose="020B0606030504020204" pitchFamily="34" charset="0"/>
              </a:rPr>
            </a:br>
            <a:r>
              <a:rPr lang="en-US" sz="2200" dirty="0">
                <a:latin typeface="Open Sans" panose="020B0606030504020204" pitchFamily="34" charset="0"/>
              </a:rPr>
              <a:t>• get inspired from other people’s stories</a:t>
            </a:r>
            <a:br>
              <a:rPr lang="en-US" sz="2200" dirty="0">
                <a:latin typeface="Open Sans" panose="020B0606030504020204" pitchFamily="34" charset="0"/>
              </a:rPr>
            </a:br>
            <a:r>
              <a:rPr lang="en-US" sz="2200" dirty="0">
                <a:latin typeface="Open Sans" panose="020B0606030504020204" pitchFamily="34" charset="0"/>
              </a:rPr>
              <a:t>• to destroy the </a:t>
            </a:r>
            <a:r>
              <a:rPr lang="en-US" sz="2200" dirty="0" err="1">
                <a:latin typeface="Open Sans" panose="020B0606030504020204" pitchFamily="34" charset="0"/>
              </a:rPr>
              <a:t>belive</a:t>
            </a:r>
            <a:r>
              <a:rPr lang="en-US" sz="2200" dirty="0">
                <a:latin typeface="Open Sans" panose="020B0606030504020204" pitchFamily="34" charset="0"/>
              </a:rPr>
              <a:t> that men are superior to women and motivate female students</a:t>
            </a:r>
            <a:br>
              <a:rPr lang="en-US" sz="2200" dirty="0">
                <a:latin typeface="Open Sans" panose="020B0606030504020204" pitchFamily="34" charset="0"/>
              </a:rPr>
            </a:br>
            <a:r>
              <a:rPr lang="en-US" sz="2200" dirty="0">
                <a:latin typeface="Open Sans" panose="020B0606030504020204" pitchFamily="34" charset="0"/>
              </a:rPr>
              <a:t>• get chance of communicating with people at same age with different cultures</a:t>
            </a:r>
          </a:p>
        </p:txBody>
      </p:sp>
      <p:pic>
        <p:nvPicPr>
          <p:cNvPr id="9" name="Resim 8">
            <a:extLst>
              <a:ext uri="{FF2B5EF4-FFF2-40B4-BE49-F238E27FC236}">
                <a16:creationId xmlns:a16="http://schemas.microsoft.com/office/drawing/2014/main" id="{2172F6F5-F018-4DEB-A751-5FD0E693D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090" y="4667615"/>
            <a:ext cx="2509893" cy="1670220"/>
          </a:xfrm>
          <a:prstGeom prst="rect">
            <a:avLst/>
          </a:prstGeom>
        </p:spPr>
      </p:pic>
      <p:pic>
        <p:nvPicPr>
          <p:cNvPr id="10" name="Resim 9">
            <a:extLst>
              <a:ext uri="{FF2B5EF4-FFF2-40B4-BE49-F238E27FC236}">
                <a16:creationId xmlns:a16="http://schemas.microsoft.com/office/drawing/2014/main" id="{77CBBAAF-7DC3-4A92-B5FF-F61D58911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840" y="4718502"/>
            <a:ext cx="2762250" cy="1657350"/>
          </a:xfrm>
          <a:prstGeom prst="rect">
            <a:avLst/>
          </a:prstGeom>
        </p:spPr>
      </p:pic>
      <p:pic>
        <p:nvPicPr>
          <p:cNvPr id="11" name="Resim 10">
            <a:extLst>
              <a:ext uri="{FF2B5EF4-FFF2-40B4-BE49-F238E27FC236}">
                <a16:creationId xmlns:a16="http://schemas.microsoft.com/office/drawing/2014/main" id="{1BD9DFF1-41B7-4926-86C0-3AB87B874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524" y="4667615"/>
            <a:ext cx="2509893" cy="1670220"/>
          </a:xfrm>
          <a:prstGeom prst="rect">
            <a:avLst/>
          </a:prstGeom>
        </p:spPr>
      </p:pic>
      <p:pic>
        <p:nvPicPr>
          <p:cNvPr id="12" name="Resim 11">
            <a:extLst>
              <a:ext uri="{FF2B5EF4-FFF2-40B4-BE49-F238E27FC236}">
                <a16:creationId xmlns:a16="http://schemas.microsoft.com/office/drawing/2014/main" id="{2D780F02-C38D-4022-AC57-79F68EEE1D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669" y="309649"/>
            <a:ext cx="2275931" cy="1514528"/>
          </a:xfrm>
          <a:prstGeom prst="rect">
            <a:avLst/>
          </a:prstGeom>
        </p:spPr>
      </p:pic>
      <p:pic>
        <p:nvPicPr>
          <p:cNvPr id="14" name="Resim 13">
            <a:extLst>
              <a:ext uri="{FF2B5EF4-FFF2-40B4-BE49-F238E27FC236}">
                <a16:creationId xmlns:a16="http://schemas.microsoft.com/office/drawing/2014/main" id="{E65C6950-6028-46FB-B862-CDE48037D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716" y="272542"/>
            <a:ext cx="2387211" cy="1588580"/>
          </a:xfrm>
          <a:prstGeom prst="rect">
            <a:avLst/>
          </a:prstGeom>
        </p:spPr>
      </p:pic>
      <p:pic>
        <p:nvPicPr>
          <p:cNvPr id="15" name="Resim 14" descr="ok içeren bir resim&#10;&#10;Açıklama otomatik olarak oluşturuldu">
            <a:extLst>
              <a:ext uri="{FF2B5EF4-FFF2-40B4-BE49-F238E27FC236}">
                <a16:creationId xmlns:a16="http://schemas.microsoft.com/office/drawing/2014/main" id="{72FB4820-2E63-4F16-A275-292B1A60AC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600" y="309649"/>
            <a:ext cx="3028950" cy="1514475"/>
          </a:xfrm>
          <a:prstGeom prst="rect">
            <a:avLst/>
          </a:prstGeom>
        </p:spPr>
      </p:pic>
    </p:spTree>
    <p:extLst>
      <p:ext uri="{BB962C8B-B14F-4D97-AF65-F5344CB8AC3E}">
        <p14:creationId xmlns:p14="http://schemas.microsoft.com/office/powerpoint/2010/main" val="11114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FDE4E3-6C2F-4B99-982B-88D5461364DD}"/>
              </a:ext>
            </a:extLst>
          </p:cNvPr>
          <p:cNvSpPr>
            <a:spLocks noGrp="1"/>
          </p:cNvSpPr>
          <p:nvPr>
            <p:ph idx="1"/>
          </p:nvPr>
        </p:nvSpPr>
        <p:spPr>
          <a:xfrm>
            <a:off x="669016" y="2576498"/>
            <a:ext cx="10728862" cy="585216"/>
          </a:xfrm>
        </p:spPr>
        <p:txBody>
          <a:bodyPr>
            <a:noAutofit/>
          </a:bodyPr>
          <a:lstStyle/>
          <a:p>
            <a:pPr marL="0" indent="0" algn="ctr">
              <a:buNone/>
            </a:pPr>
            <a:r>
              <a:rPr lang="tr-TR" sz="9600" dirty="0"/>
              <a:t>WORK PROCESS</a:t>
            </a:r>
          </a:p>
        </p:txBody>
      </p:sp>
      <p:pic>
        <p:nvPicPr>
          <p:cNvPr id="31" name="Resim 30">
            <a:extLst>
              <a:ext uri="{FF2B5EF4-FFF2-40B4-BE49-F238E27FC236}">
                <a16:creationId xmlns:a16="http://schemas.microsoft.com/office/drawing/2014/main" id="{C8ACF0D0-54E4-4B7F-98A2-7DF227F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32" name="Resim 31">
            <a:extLst>
              <a:ext uri="{FF2B5EF4-FFF2-40B4-BE49-F238E27FC236}">
                <a16:creationId xmlns:a16="http://schemas.microsoft.com/office/drawing/2014/main" id="{4B4B65AE-1015-47C9-9C9E-62DE90049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33" name="Resim 32" descr="ok içeren bir resim&#10;&#10;Açıklama otomatik olarak oluşturuldu">
            <a:extLst>
              <a:ext uri="{FF2B5EF4-FFF2-40B4-BE49-F238E27FC236}">
                <a16:creationId xmlns:a16="http://schemas.microsoft.com/office/drawing/2014/main" id="{3451A9C7-03BA-4109-8FB9-E16D0F734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800"/>
            <a:ext cx="3028950" cy="1514475"/>
          </a:xfrm>
          <a:prstGeom prst="rect">
            <a:avLst/>
          </a:prstGeom>
        </p:spPr>
      </p:pic>
      <p:pic>
        <p:nvPicPr>
          <p:cNvPr id="6" name="Resim 5">
            <a:extLst>
              <a:ext uri="{FF2B5EF4-FFF2-40B4-BE49-F238E27FC236}">
                <a16:creationId xmlns:a16="http://schemas.microsoft.com/office/drawing/2014/main" id="{520ECC9D-2949-4970-9A0E-E531D127D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887" y="4315923"/>
            <a:ext cx="2509893" cy="1670220"/>
          </a:xfrm>
          <a:prstGeom prst="rect">
            <a:avLst/>
          </a:prstGeom>
        </p:spPr>
      </p:pic>
      <p:pic>
        <p:nvPicPr>
          <p:cNvPr id="7" name="Resim 6">
            <a:extLst>
              <a:ext uri="{FF2B5EF4-FFF2-40B4-BE49-F238E27FC236}">
                <a16:creationId xmlns:a16="http://schemas.microsoft.com/office/drawing/2014/main" id="{8A8253D6-1643-442A-B930-D03D8B9EB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637" y="4366810"/>
            <a:ext cx="2762250" cy="1657350"/>
          </a:xfrm>
          <a:prstGeom prst="rect">
            <a:avLst/>
          </a:prstGeom>
        </p:spPr>
      </p:pic>
      <p:pic>
        <p:nvPicPr>
          <p:cNvPr id="8" name="Resim 7">
            <a:extLst>
              <a:ext uri="{FF2B5EF4-FFF2-40B4-BE49-F238E27FC236}">
                <a16:creationId xmlns:a16="http://schemas.microsoft.com/office/drawing/2014/main" id="{99DD11A1-A6D5-4B36-BA66-DCB6F39325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0321" y="4315923"/>
            <a:ext cx="2509893" cy="1670220"/>
          </a:xfrm>
          <a:prstGeom prst="rect">
            <a:avLst/>
          </a:prstGeom>
        </p:spPr>
      </p:pic>
    </p:spTree>
    <p:extLst>
      <p:ext uri="{BB962C8B-B14F-4D97-AF65-F5344CB8AC3E}">
        <p14:creationId xmlns:p14="http://schemas.microsoft.com/office/powerpoint/2010/main" val="29770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0BA227-36D0-4D62-8AD7-94CB2A43E8FC}"/>
              </a:ext>
            </a:extLst>
          </p:cNvPr>
          <p:cNvSpPr>
            <a:spLocks noGrp="1"/>
          </p:cNvSpPr>
          <p:nvPr>
            <p:ph idx="1"/>
          </p:nvPr>
        </p:nvSpPr>
        <p:spPr>
          <a:xfrm>
            <a:off x="637940" y="2063221"/>
            <a:ext cx="10083800" cy="2187515"/>
          </a:xfrm>
        </p:spPr>
        <p:txBody>
          <a:bodyPr>
            <a:normAutofit fontScale="85000" lnSpcReduction="20000"/>
          </a:bodyPr>
          <a:lstStyle/>
          <a:p>
            <a:r>
              <a:rPr lang="en-US" b="1" dirty="0"/>
              <a:t>Until February, 13</a:t>
            </a:r>
            <a:endParaRPr lang="tr-TR" b="1" dirty="0"/>
          </a:p>
          <a:p>
            <a:r>
              <a:rPr lang="en-US" dirty="0"/>
              <a:t>*First Teachers’ Meeting</a:t>
            </a:r>
            <a:r>
              <a:rPr lang="en-US" b="1" dirty="0"/>
              <a:t> </a:t>
            </a:r>
            <a:endParaRPr lang="tr-TR" dirty="0"/>
          </a:p>
          <a:p>
            <a:r>
              <a:rPr lang="en-US" b="1" dirty="0"/>
              <a:t>Until February, 14</a:t>
            </a:r>
            <a:br>
              <a:rPr lang="en-US" dirty="0"/>
            </a:br>
            <a:r>
              <a:rPr lang="en-US" dirty="0"/>
              <a:t>*The Students should register in eTwinning and create their own avatar.</a:t>
            </a:r>
            <a:endParaRPr lang="tr-TR" dirty="0"/>
          </a:p>
          <a:p>
            <a:r>
              <a:rPr lang="en-US" b="1" dirty="0"/>
              <a:t>Until February, 17</a:t>
            </a:r>
            <a:endParaRPr lang="tr-TR" dirty="0"/>
          </a:p>
          <a:p>
            <a:r>
              <a:rPr lang="en-US" dirty="0"/>
              <a:t>*Uploading posters and logos to </a:t>
            </a:r>
            <a:r>
              <a:rPr lang="en-US" dirty="0" err="1"/>
              <a:t>twinspace</a:t>
            </a:r>
            <a:r>
              <a:rPr lang="en-US" dirty="0"/>
              <a:t>.</a:t>
            </a:r>
            <a:endParaRPr lang="tr-TR" dirty="0"/>
          </a:p>
          <a:p>
            <a:pPr marL="0" indent="0" algn="ctr">
              <a:spcAft>
                <a:spcPts val="0"/>
              </a:spcAft>
              <a:buNone/>
              <a:defRPr/>
            </a:pPr>
            <a:endParaRPr lang="tr-TR" dirty="0"/>
          </a:p>
        </p:txBody>
      </p:sp>
      <p:pic>
        <p:nvPicPr>
          <p:cNvPr id="28" name="Resim 27">
            <a:extLst>
              <a:ext uri="{FF2B5EF4-FFF2-40B4-BE49-F238E27FC236}">
                <a16:creationId xmlns:a16="http://schemas.microsoft.com/office/drawing/2014/main" id="{F861DE9F-46A7-4E95-9E57-A80D882CA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394" y="511693"/>
            <a:ext cx="2387211" cy="1588580"/>
          </a:xfrm>
          <a:prstGeom prst="rect">
            <a:avLst/>
          </a:prstGeom>
        </p:spPr>
      </p:pic>
      <p:pic>
        <p:nvPicPr>
          <p:cNvPr id="29" name="Resim 28">
            <a:extLst>
              <a:ext uri="{FF2B5EF4-FFF2-40B4-BE49-F238E27FC236}">
                <a16:creationId xmlns:a16="http://schemas.microsoft.com/office/drawing/2014/main" id="{9A4CD216-0CE4-4880-9643-E5F4238D3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30" name="Resim 29" descr="ok içeren bir resim&#10;&#10;Açıklama otomatik olarak oluşturuldu">
            <a:extLst>
              <a:ext uri="{FF2B5EF4-FFF2-40B4-BE49-F238E27FC236}">
                <a16:creationId xmlns:a16="http://schemas.microsoft.com/office/drawing/2014/main" id="{A8955C28-26C1-4E21-844A-98D94DB11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10" name="Resim 9">
            <a:extLst>
              <a:ext uri="{FF2B5EF4-FFF2-40B4-BE49-F238E27FC236}">
                <a16:creationId xmlns:a16="http://schemas.microsoft.com/office/drawing/2014/main" id="{097E82D4-979D-45B7-86A3-9385A1FBF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413" y="4287788"/>
            <a:ext cx="2509893" cy="1670220"/>
          </a:xfrm>
          <a:prstGeom prst="rect">
            <a:avLst/>
          </a:prstGeom>
        </p:spPr>
      </p:pic>
      <p:pic>
        <p:nvPicPr>
          <p:cNvPr id="12" name="Resim 11">
            <a:extLst>
              <a:ext uri="{FF2B5EF4-FFF2-40B4-BE49-F238E27FC236}">
                <a16:creationId xmlns:a16="http://schemas.microsoft.com/office/drawing/2014/main" id="{E3A52E4C-237D-409D-A33D-C58AE343B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163" y="4338675"/>
            <a:ext cx="2762250" cy="1657350"/>
          </a:xfrm>
          <a:prstGeom prst="rect">
            <a:avLst/>
          </a:prstGeom>
        </p:spPr>
      </p:pic>
      <p:pic>
        <p:nvPicPr>
          <p:cNvPr id="14" name="Resim 13">
            <a:extLst>
              <a:ext uri="{FF2B5EF4-FFF2-40B4-BE49-F238E27FC236}">
                <a16:creationId xmlns:a16="http://schemas.microsoft.com/office/drawing/2014/main" id="{C98F0DA3-8C3F-46F1-AA3F-47248F756C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1847" y="4287788"/>
            <a:ext cx="2509893" cy="1670220"/>
          </a:xfrm>
          <a:prstGeom prst="rect">
            <a:avLst/>
          </a:prstGeom>
        </p:spPr>
      </p:pic>
    </p:spTree>
    <p:extLst>
      <p:ext uri="{BB962C8B-B14F-4D97-AF65-F5344CB8AC3E}">
        <p14:creationId xmlns:p14="http://schemas.microsoft.com/office/powerpoint/2010/main" val="74331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C1750F-EB0F-488B-B276-FAB64CE27CF2}"/>
              </a:ext>
            </a:extLst>
          </p:cNvPr>
          <p:cNvSpPr>
            <a:spLocks noGrp="1"/>
          </p:cNvSpPr>
          <p:nvPr>
            <p:ph idx="1"/>
          </p:nvPr>
        </p:nvSpPr>
        <p:spPr>
          <a:xfrm>
            <a:off x="993413" y="2257037"/>
            <a:ext cx="10147300" cy="2074332"/>
          </a:xfrm>
        </p:spPr>
        <p:txBody>
          <a:bodyPr>
            <a:normAutofit fontScale="85000" lnSpcReduction="20000"/>
          </a:bodyPr>
          <a:lstStyle/>
          <a:p>
            <a:r>
              <a:rPr lang="en-US" b="1" dirty="0"/>
              <a:t>Until February, 18</a:t>
            </a:r>
            <a:endParaRPr lang="tr-TR" dirty="0"/>
          </a:p>
          <a:p>
            <a:r>
              <a:rPr lang="en-US" dirty="0"/>
              <a:t>*Presentation of the project on the school website with </a:t>
            </a:r>
            <a:r>
              <a:rPr lang="en-US" dirty="0" err="1"/>
              <a:t>Powerpoint</a:t>
            </a:r>
            <a:r>
              <a:rPr lang="en-US" dirty="0"/>
              <a:t>.</a:t>
            </a:r>
            <a:endParaRPr lang="tr-TR" dirty="0"/>
          </a:p>
          <a:p>
            <a:r>
              <a:rPr lang="en-US" b="1" dirty="0"/>
              <a:t>*</a:t>
            </a:r>
            <a:r>
              <a:rPr lang="en-US" dirty="0"/>
              <a:t>Getting parent’s permit document.</a:t>
            </a:r>
            <a:br>
              <a:rPr lang="en-US" dirty="0"/>
            </a:br>
            <a:r>
              <a:rPr lang="en-US" dirty="0"/>
              <a:t>*They present themselves in the forum, and informative online meetings are held.</a:t>
            </a:r>
            <a:endParaRPr lang="tr-TR" dirty="0"/>
          </a:p>
          <a:p>
            <a:r>
              <a:rPr lang="en-US" dirty="0"/>
              <a:t>*Sharing Project Task Assignment</a:t>
            </a:r>
            <a:endParaRPr lang="tr-TR" dirty="0"/>
          </a:p>
        </p:txBody>
      </p:sp>
      <p:pic>
        <p:nvPicPr>
          <p:cNvPr id="8" name="Resim 7">
            <a:extLst>
              <a:ext uri="{FF2B5EF4-FFF2-40B4-BE49-F238E27FC236}">
                <a16:creationId xmlns:a16="http://schemas.microsoft.com/office/drawing/2014/main" id="{3E96C385-20A6-483F-87EE-9B2229C0B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10" name="Resim 9">
            <a:extLst>
              <a:ext uri="{FF2B5EF4-FFF2-40B4-BE49-F238E27FC236}">
                <a16:creationId xmlns:a16="http://schemas.microsoft.com/office/drawing/2014/main" id="{4D9216C5-256C-4091-AD4D-396F8DB4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12" name="Resim 11" descr="ok içeren bir resim&#10;&#10;Açıklama otomatik olarak oluşturuldu">
            <a:extLst>
              <a:ext uri="{FF2B5EF4-FFF2-40B4-BE49-F238E27FC236}">
                <a16:creationId xmlns:a16="http://schemas.microsoft.com/office/drawing/2014/main" id="{D58F2420-AF7F-4354-8592-9C38CA5B5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6" name="Resim 5">
            <a:extLst>
              <a:ext uri="{FF2B5EF4-FFF2-40B4-BE49-F238E27FC236}">
                <a16:creationId xmlns:a16="http://schemas.microsoft.com/office/drawing/2014/main" id="{86A75E7D-AA14-40B7-9C25-9B3540CB6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00" y="4600963"/>
            <a:ext cx="2509893" cy="1670220"/>
          </a:xfrm>
          <a:prstGeom prst="rect">
            <a:avLst/>
          </a:prstGeom>
        </p:spPr>
      </p:pic>
      <p:pic>
        <p:nvPicPr>
          <p:cNvPr id="7" name="Resim 6">
            <a:extLst>
              <a:ext uri="{FF2B5EF4-FFF2-40B4-BE49-F238E27FC236}">
                <a16:creationId xmlns:a16="http://schemas.microsoft.com/office/drawing/2014/main" id="{A47DE353-E2E4-4627-8ADB-857B7F823C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950" y="4651850"/>
            <a:ext cx="2762250" cy="1657350"/>
          </a:xfrm>
          <a:prstGeom prst="rect">
            <a:avLst/>
          </a:prstGeom>
        </p:spPr>
      </p:pic>
      <p:pic>
        <p:nvPicPr>
          <p:cNvPr id="9" name="Resim 8">
            <a:extLst>
              <a:ext uri="{FF2B5EF4-FFF2-40B4-BE49-F238E27FC236}">
                <a16:creationId xmlns:a16="http://schemas.microsoft.com/office/drawing/2014/main" id="{5F3CDA8A-BF27-45B3-98AC-01330D22B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0634" y="4600963"/>
            <a:ext cx="2509893" cy="1670220"/>
          </a:xfrm>
          <a:prstGeom prst="rect">
            <a:avLst/>
          </a:prstGeom>
        </p:spPr>
      </p:pic>
    </p:spTree>
    <p:extLst>
      <p:ext uri="{BB962C8B-B14F-4D97-AF65-F5344CB8AC3E}">
        <p14:creationId xmlns:p14="http://schemas.microsoft.com/office/powerpoint/2010/main" val="37970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847AB6-3499-4958-84AE-0E15DBBFD0FA}"/>
              </a:ext>
            </a:extLst>
          </p:cNvPr>
          <p:cNvSpPr>
            <a:spLocks noGrp="1"/>
          </p:cNvSpPr>
          <p:nvPr>
            <p:ph idx="1"/>
          </p:nvPr>
        </p:nvSpPr>
        <p:spPr>
          <a:xfrm>
            <a:off x="993413" y="2100273"/>
            <a:ext cx="10360387" cy="2350761"/>
          </a:xfrm>
        </p:spPr>
        <p:txBody>
          <a:bodyPr>
            <a:normAutofit fontScale="62500" lnSpcReduction="20000"/>
          </a:bodyPr>
          <a:lstStyle/>
          <a:p>
            <a:r>
              <a:rPr lang="en-US" b="1" dirty="0"/>
              <a:t>February, 19 </a:t>
            </a:r>
            <a:endParaRPr lang="tr-TR" dirty="0"/>
          </a:p>
          <a:p>
            <a:r>
              <a:rPr lang="en-US" dirty="0"/>
              <a:t>*An introductory meeting is held with the students.</a:t>
            </a:r>
            <a:endParaRPr lang="tr-TR" dirty="0"/>
          </a:p>
          <a:p>
            <a:r>
              <a:rPr lang="en-US" dirty="0"/>
              <a:t>*Creating an avatar using </a:t>
            </a:r>
            <a:r>
              <a:rPr lang="en-US" dirty="0" err="1"/>
              <a:t>Dollify</a:t>
            </a:r>
            <a:r>
              <a:rPr lang="en-US" dirty="0"/>
              <a:t>, </a:t>
            </a:r>
            <a:r>
              <a:rPr lang="en-US" dirty="0" err="1"/>
              <a:t>Bitmoji</a:t>
            </a:r>
            <a:r>
              <a:rPr lang="en-US" dirty="0"/>
              <a:t> or other tools to keep it safe on the Internet.</a:t>
            </a:r>
            <a:endParaRPr lang="tr-TR" dirty="0"/>
          </a:p>
          <a:p>
            <a:r>
              <a:rPr lang="en-US" dirty="0"/>
              <a:t>*Teachers and Students present themselves on </a:t>
            </a:r>
            <a:r>
              <a:rPr lang="en-US" dirty="0" err="1"/>
              <a:t>Twinspace</a:t>
            </a:r>
            <a:r>
              <a:rPr lang="en-US" dirty="0"/>
              <a:t> with photos or videos using the </a:t>
            </a:r>
            <a:r>
              <a:rPr lang="en-US" dirty="0" err="1"/>
              <a:t>Twinboard</a:t>
            </a:r>
            <a:r>
              <a:rPr lang="en-US" dirty="0"/>
              <a:t>.</a:t>
            </a:r>
            <a:endParaRPr lang="tr-TR" dirty="0"/>
          </a:p>
          <a:p>
            <a:r>
              <a:rPr lang="en-US" b="1" dirty="0"/>
              <a:t>Until February, 20</a:t>
            </a:r>
            <a:endParaRPr lang="tr-TR" dirty="0"/>
          </a:p>
          <a:p>
            <a:r>
              <a:rPr lang="en-US" dirty="0"/>
              <a:t>*Make a survey for poster and logo selection</a:t>
            </a:r>
            <a:endParaRPr lang="tr-TR" dirty="0"/>
          </a:p>
          <a:p>
            <a:r>
              <a:rPr lang="en-US" dirty="0"/>
              <a:t>* Choosing the poster and logo of the project.</a:t>
            </a:r>
            <a:endParaRPr lang="tr-TR" dirty="0"/>
          </a:p>
        </p:txBody>
      </p:sp>
      <p:pic>
        <p:nvPicPr>
          <p:cNvPr id="16" name="Resim 15">
            <a:extLst>
              <a:ext uri="{FF2B5EF4-FFF2-40B4-BE49-F238E27FC236}">
                <a16:creationId xmlns:a16="http://schemas.microsoft.com/office/drawing/2014/main" id="{68B3A43C-0D02-4BB2-ACCF-89A24CE36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18" name="Resim 17">
            <a:extLst>
              <a:ext uri="{FF2B5EF4-FFF2-40B4-BE49-F238E27FC236}">
                <a16:creationId xmlns:a16="http://schemas.microsoft.com/office/drawing/2014/main" id="{3B84BEB2-0BC6-48BA-88B6-B3D5B7996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20" name="Resim 19" descr="ok içeren bir resim&#10;&#10;Açıklama otomatik olarak oluşturuldu">
            <a:extLst>
              <a:ext uri="{FF2B5EF4-FFF2-40B4-BE49-F238E27FC236}">
                <a16:creationId xmlns:a16="http://schemas.microsoft.com/office/drawing/2014/main" id="{E9F1D70F-DF63-4873-91FC-6F669FACC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6" name="Resim 5">
            <a:extLst>
              <a:ext uri="{FF2B5EF4-FFF2-40B4-BE49-F238E27FC236}">
                <a16:creationId xmlns:a16="http://schemas.microsoft.com/office/drawing/2014/main" id="{52E08971-8D9B-4F5D-8A0B-145C572C7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170" y="4457710"/>
            <a:ext cx="2509893" cy="1670220"/>
          </a:xfrm>
          <a:prstGeom prst="rect">
            <a:avLst/>
          </a:prstGeom>
        </p:spPr>
      </p:pic>
      <p:pic>
        <p:nvPicPr>
          <p:cNvPr id="7" name="Resim 6">
            <a:extLst>
              <a:ext uri="{FF2B5EF4-FFF2-40B4-BE49-F238E27FC236}">
                <a16:creationId xmlns:a16="http://schemas.microsoft.com/office/drawing/2014/main" id="{DEF98D5F-63E4-4DD7-A8C9-F43896FAD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20" y="4508597"/>
            <a:ext cx="2762250" cy="1657350"/>
          </a:xfrm>
          <a:prstGeom prst="rect">
            <a:avLst/>
          </a:prstGeom>
        </p:spPr>
      </p:pic>
      <p:pic>
        <p:nvPicPr>
          <p:cNvPr id="8" name="Resim 7">
            <a:extLst>
              <a:ext uri="{FF2B5EF4-FFF2-40B4-BE49-F238E27FC236}">
                <a16:creationId xmlns:a16="http://schemas.microsoft.com/office/drawing/2014/main" id="{DDE5A340-0894-446D-8169-7B4F94989B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0604" y="4457710"/>
            <a:ext cx="2509893" cy="1670220"/>
          </a:xfrm>
          <a:prstGeom prst="rect">
            <a:avLst/>
          </a:prstGeom>
        </p:spPr>
      </p:pic>
    </p:spTree>
    <p:extLst>
      <p:ext uri="{BB962C8B-B14F-4D97-AF65-F5344CB8AC3E}">
        <p14:creationId xmlns:p14="http://schemas.microsoft.com/office/powerpoint/2010/main" val="40785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1FC590-D137-4303-91D9-2BAEF5009298}"/>
              </a:ext>
            </a:extLst>
          </p:cNvPr>
          <p:cNvSpPr>
            <a:spLocks noGrp="1"/>
          </p:cNvSpPr>
          <p:nvPr>
            <p:ph idx="1"/>
          </p:nvPr>
        </p:nvSpPr>
        <p:spPr>
          <a:xfrm>
            <a:off x="1219200" y="2219930"/>
            <a:ext cx="10134600" cy="2267664"/>
          </a:xfrm>
        </p:spPr>
        <p:txBody>
          <a:bodyPr>
            <a:normAutofit fontScale="70000" lnSpcReduction="20000"/>
          </a:bodyPr>
          <a:lstStyle/>
          <a:p>
            <a:r>
              <a:rPr lang="en-US" dirty="0"/>
              <a:t> </a:t>
            </a:r>
            <a:r>
              <a:rPr lang="en-US" b="1" dirty="0"/>
              <a:t>Until February, 25</a:t>
            </a:r>
            <a:endParaRPr lang="tr-TR" dirty="0"/>
          </a:p>
          <a:p>
            <a:r>
              <a:rPr lang="en-US" dirty="0"/>
              <a:t>*Preparing and illustrating eTwinning boards in schools.</a:t>
            </a:r>
            <a:endParaRPr lang="tr-TR" dirty="0"/>
          </a:p>
          <a:p>
            <a:r>
              <a:rPr lang="en-US" b="1" dirty="0"/>
              <a:t>February, 15-28</a:t>
            </a:r>
            <a:endParaRPr lang="tr-TR" dirty="0"/>
          </a:p>
          <a:p>
            <a:r>
              <a:rPr lang="en-US" dirty="0"/>
              <a:t>*The Students choose a woman who is the pioneer of a profession from their country.</a:t>
            </a:r>
            <a:endParaRPr lang="tr-TR" dirty="0"/>
          </a:p>
          <a:p>
            <a:r>
              <a:rPr lang="en-US" dirty="0"/>
              <a:t>*The Students research the chosen women.</a:t>
            </a:r>
            <a:endParaRPr lang="tr-TR" dirty="0"/>
          </a:p>
          <a:p>
            <a:r>
              <a:rPr lang="en-US" dirty="0"/>
              <a:t>*The students share online resources.</a:t>
            </a:r>
            <a:endParaRPr lang="en-US" dirty="0">
              <a:solidFill>
                <a:srgbClr val="000000"/>
              </a:solidFill>
              <a:latin typeface="Open Sans" panose="020B0606030504020204" pitchFamily="34" charset="0"/>
            </a:endParaRPr>
          </a:p>
        </p:txBody>
      </p:sp>
      <p:pic>
        <p:nvPicPr>
          <p:cNvPr id="17" name="Resim 16">
            <a:extLst>
              <a:ext uri="{FF2B5EF4-FFF2-40B4-BE49-F238E27FC236}">
                <a16:creationId xmlns:a16="http://schemas.microsoft.com/office/drawing/2014/main" id="{2D681B38-6FCB-401D-94BD-6BAE81EE9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18" name="Resim 17">
            <a:extLst>
              <a:ext uri="{FF2B5EF4-FFF2-40B4-BE49-F238E27FC236}">
                <a16:creationId xmlns:a16="http://schemas.microsoft.com/office/drawing/2014/main" id="{49369A80-3255-4074-B231-BE758EA91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19" name="Resim 18" descr="ok içeren bir resim&#10;&#10;Açıklama otomatik olarak oluşturuldu">
            <a:extLst>
              <a:ext uri="{FF2B5EF4-FFF2-40B4-BE49-F238E27FC236}">
                <a16:creationId xmlns:a16="http://schemas.microsoft.com/office/drawing/2014/main" id="{C482187B-1DA3-46C3-89D8-B0D74E99B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6" name="Resim 5">
            <a:extLst>
              <a:ext uri="{FF2B5EF4-FFF2-40B4-BE49-F238E27FC236}">
                <a16:creationId xmlns:a16="http://schemas.microsoft.com/office/drawing/2014/main" id="{BFDB089B-F5D0-48C3-8784-41C24F4B6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125" y="4638070"/>
            <a:ext cx="2509893" cy="1670220"/>
          </a:xfrm>
          <a:prstGeom prst="rect">
            <a:avLst/>
          </a:prstGeom>
        </p:spPr>
      </p:pic>
      <p:pic>
        <p:nvPicPr>
          <p:cNvPr id="7" name="Resim 6">
            <a:extLst>
              <a:ext uri="{FF2B5EF4-FFF2-40B4-BE49-F238E27FC236}">
                <a16:creationId xmlns:a16="http://schemas.microsoft.com/office/drawing/2014/main" id="{DF924DF3-8755-4F1A-928C-1088D58AF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75" y="4688957"/>
            <a:ext cx="2762250" cy="1657350"/>
          </a:xfrm>
          <a:prstGeom prst="rect">
            <a:avLst/>
          </a:prstGeom>
        </p:spPr>
      </p:pic>
      <p:pic>
        <p:nvPicPr>
          <p:cNvPr id="8" name="Resim 7">
            <a:extLst>
              <a:ext uri="{FF2B5EF4-FFF2-40B4-BE49-F238E27FC236}">
                <a16:creationId xmlns:a16="http://schemas.microsoft.com/office/drawing/2014/main" id="{58B87B59-3BD3-47DB-A073-FA2CAD354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7559" y="4638070"/>
            <a:ext cx="2509893" cy="1670220"/>
          </a:xfrm>
          <a:prstGeom prst="rect">
            <a:avLst/>
          </a:prstGeom>
        </p:spPr>
      </p:pic>
    </p:spTree>
    <p:extLst>
      <p:ext uri="{BB962C8B-B14F-4D97-AF65-F5344CB8AC3E}">
        <p14:creationId xmlns:p14="http://schemas.microsoft.com/office/powerpoint/2010/main" val="59674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801F72-7523-4745-8BEA-3276FC861295}"/>
              </a:ext>
            </a:extLst>
          </p:cNvPr>
          <p:cNvSpPr>
            <a:spLocks noGrp="1"/>
          </p:cNvSpPr>
          <p:nvPr>
            <p:ph idx="1"/>
          </p:nvPr>
        </p:nvSpPr>
        <p:spPr>
          <a:xfrm>
            <a:off x="838200" y="2388333"/>
            <a:ext cx="10515600" cy="2042990"/>
          </a:xfrm>
        </p:spPr>
        <p:txBody>
          <a:bodyPr>
            <a:normAutofit/>
          </a:bodyPr>
          <a:lstStyle/>
          <a:p>
            <a:r>
              <a:rPr lang="en-US"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1- 31</a:t>
            </a:r>
            <a:endParaRPr lang="tr-TR" dirty="0">
              <a:effectLst/>
              <a:latin typeface="Times New Roman" panose="02020603050405020304" pitchFamily="18" charset="0"/>
              <a:ea typeface="Times New Roman" panose="02020603050405020304" pitchFamily="18" charset="0"/>
            </a:endParaRPr>
          </a:p>
          <a:p>
            <a:r>
              <a:rPr lang="en-US"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Students share a biography about their chosen woman who is the pioneer of a profession with her profession, her life, her works, her struggles.</a:t>
            </a:r>
            <a:endParaRPr lang="tr-TR" dirty="0"/>
          </a:p>
        </p:txBody>
      </p:sp>
      <p:pic>
        <p:nvPicPr>
          <p:cNvPr id="4" name="Resim 3">
            <a:extLst>
              <a:ext uri="{FF2B5EF4-FFF2-40B4-BE49-F238E27FC236}">
                <a16:creationId xmlns:a16="http://schemas.microsoft.com/office/drawing/2014/main" id="{250F87A1-611D-43AA-8D64-EF1B20A87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5" name="Resim 4">
            <a:extLst>
              <a:ext uri="{FF2B5EF4-FFF2-40B4-BE49-F238E27FC236}">
                <a16:creationId xmlns:a16="http://schemas.microsoft.com/office/drawing/2014/main" id="{EC4F9F9D-3F32-4809-8D40-C02CC30F8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6" name="Resim 5" descr="ok içeren bir resim&#10;&#10;Açıklama otomatik olarak oluşturuldu">
            <a:extLst>
              <a:ext uri="{FF2B5EF4-FFF2-40B4-BE49-F238E27FC236}">
                <a16:creationId xmlns:a16="http://schemas.microsoft.com/office/drawing/2014/main" id="{0E106A25-33B5-4737-A4B9-58B5C2EA0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7" name="Resim 6">
            <a:extLst>
              <a:ext uri="{FF2B5EF4-FFF2-40B4-BE49-F238E27FC236}">
                <a16:creationId xmlns:a16="http://schemas.microsoft.com/office/drawing/2014/main" id="{317B2D51-8E08-4DC6-98A9-35E8C97D7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413" y="4600963"/>
            <a:ext cx="2509893" cy="1670220"/>
          </a:xfrm>
          <a:prstGeom prst="rect">
            <a:avLst/>
          </a:prstGeom>
        </p:spPr>
      </p:pic>
      <p:pic>
        <p:nvPicPr>
          <p:cNvPr id="8" name="Resim 7">
            <a:extLst>
              <a:ext uri="{FF2B5EF4-FFF2-40B4-BE49-F238E27FC236}">
                <a16:creationId xmlns:a16="http://schemas.microsoft.com/office/drawing/2014/main" id="{6E0D4AB8-685C-482A-B12A-C6B49CB0F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163" y="4651850"/>
            <a:ext cx="2762250" cy="1657350"/>
          </a:xfrm>
          <a:prstGeom prst="rect">
            <a:avLst/>
          </a:prstGeom>
        </p:spPr>
      </p:pic>
      <p:pic>
        <p:nvPicPr>
          <p:cNvPr id="9" name="Resim 8">
            <a:extLst>
              <a:ext uri="{FF2B5EF4-FFF2-40B4-BE49-F238E27FC236}">
                <a16:creationId xmlns:a16="http://schemas.microsoft.com/office/drawing/2014/main" id="{969C7D58-8FC4-44CA-AFA0-608407D46E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1847" y="4600963"/>
            <a:ext cx="2509893" cy="1670220"/>
          </a:xfrm>
          <a:prstGeom prst="rect">
            <a:avLst/>
          </a:prstGeom>
        </p:spPr>
      </p:pic>
    </p:spTree>
    <p:extLst>
      <p:ext uri="{BB962C8B-B14F-4D97-AF65-F5344CB8AC3E}">
        <p14:creationId xmlns:p14="http://schemas.microsoft.com/office/powerpoint/2010/main" val="4068500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6097CB-6D26-418D-BCF9-EF63260D7999}"/>
              </a:ext>
            </a:extLst>
          </p:cNvPr>
          <p:cNvSpPr>
            <a:spLocks noGrp="1"/>
          </p:cNvSpPr>
          <p:nvPr>
            <p:ph idx="1"/>
          </p:nvPr>
        </p:nvSpPr>
        <p:spPr>
          <a:xfrm>
            <a:off x="682987" y="2100273"/>
            <a:ext cx="10515600" cy="2537797"/>
          </a:xfrm>
        </p:spPr>
        <p:txBody>
          <a:bodyPr>
            <a:normAutofit lnSpcReduction="10000"/>
          </a:bodyPr>
          <a:lstStyle/>
          <a:p>
            <a:pPr>
              <a:lnSpc>
                <a:spcPct val="115000"/>
              </a:lnSpc>
              <a:spcAft>
                <a:spcPts val="10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Until April, 20</a:t>
            </a:r>
            <a:endParaRPr lang="tr-T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students share online resources. They can also try to interview their chosen woman who is from their environment. That’s why they should show an example.</a:t>
            </a:r>
            <a:r>
              <a:rPr lang="en-US" sz="1800" i="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Until April, 25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Students public in the eTwinning pages makes a digital magazine which contents women who are the first their profession and their interviews with women in this profession around them</a:t>
            </a:r>
            <a:r>
              <a:rPr lang="en-US" sz="1800" dirty="0">
                <a:solidFill>
                  <a:srgbClr val="000000"/>
                </a:solidFill>
                <a:effectLst/>
                <a:latin typeface="Arial" panose="020B060402020202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7DC780C6-8FF4-43BB-8B70-693670F29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5" name="Resim 4">
            <a:extLst>
              <a:ext uri="{FF2B5EF4-FFF2-40B4-BE49-F238E27FC236}">
                <a16:creationId xmlns:a16="http://schemas.microsoft.com/office/drawing/2014/main" id="{061D2A3F-C4ED-4E83-8DA4-65118E8D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6" name="Resim 5" descr="ok içeren bir resim&#10;&#10;Açıklama otomatik olarak oluşturuldu">
            <a:extLst>
              <a:ext uri="{FF2B5EF4-FFF2-40B4-BE49-F238E27FC236}">
                <a16:creationId xmlns:a16="http://schemas.microsoft.com/office/drawing/2014/main" id="{6E06A6F7-9D34-458C-AE8E-4935A0005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3" y="548746"/>
            <a:ext cx="3028950" cy="1514475"/>
          </a:xfrm>
          <a:prstGeom prst="rect">
            <a:avLst/>
          </a:prstGeom>
        </p:spPr>
      </p:pic>
      <p:pic>
        <p:nvPicPr>
          <p:cNvPr id="7" name="Resim 6">
            <a:extLst>
              <a:ext uri="{FF2B5EF4-FFF2-40B4-BE49-F238E27FC236}">
                <a16:creationId xmlns:a16="http://schemas.microsoft.com/office/drawing/2014/main" id="{F23DB957-C510-4C7C-BB6F-E45808E67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7" y="4638070"/>
            <a:ext cx="2509893" cy="1670220"/>
          </a:xfrm>
          <a:prstGeom prst="rect">
            <a:avLst/>
          </a:prstGeom>
        </p:spPr>
      </p:pic>
      <p:pic>
        <p:nvPicPr>
          <p:cNvPr id="8" name="Resim 7">
            <a:extLst>
              <a:ext uri="{FF2B5EF4-FFF2-40B4-BE49-F238E27FC236}">
                <a16:creationId xmlns:a16="http://schemas.microsoft.com/office/drawing/2014/main" id="{7166F3C3-5FA5-47E2-9239-631DB2144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927" y="4688957"/>
            <a:ext cx="2762250" cy="1657350"/>
          </a:xfrm>
          <a:prstGeom prst="rect">
            <a:avLst/>
          </a:prstGeom>
        </p:spPr>
      </p:pic>
      <p:pic>
        <p:nvPicPr>
          <p:cNvPr id="9" name="Resim 8">
            <a:extLst>
              <a:ext uri="{FF2B5EF4-FFF2-40B4-BE49-F238E27FC236}">
                <a16:creationId xmlns:a16="http://schemas.microsoft.com/office/drawing/2014/main" id="{8EC867AC-B356-441A-BBB8-DB2B3104A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0611" y="4638070"/>
            <a:ext cx="2509893" cy="1670220"/>
          </a:xfrm>
          <a:prstGeom prst="rect">
            <a:avLst/>
          </a:prstGeom>
        </p:spPr>
      </p:pic>
    </p:spTree>
    <p:extLst>
      <p:ext uri="{BB962C8B-B14F-4D97-AF65-F5344CB8AC3E}">
        <p14:creationId xmlns:p14="http://schemas.microsoft.com/office/powerpoint/2010/main" val="395293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vektör grafikler içeren bir resim&#10;&#10;Açıklama otomatik olarak oluşturuldu">
            <a:extLst>
              <a:ext uri="{FF2B5EF4-FFF2-40B4-BE49-F238E27FC236}">
                <a16:creationId xmlns:a16="http://schemas.microsoft.com/office/drawing/2014/main" id="{C07FB277-8102-4797-8AF4-DF970732E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125" y="1"/>
            <a:ext cx="4847749" cy="6124074"/>
          </a:xfrm>
          <a:prstGeom prst="rect">
            <a:avLst/>
          </a:prstGeom>
        </p:spPr>
      </p:pic>
      <p:sp>
        <p:nvSpPr>
          <p:cNvPr id="4" name="Metin kutusu 3">
            <a:extLst>
              <a:ext uri="{FF2B5EF4-FFF2-40B4-BE49-F238E27FC236}">
                <a16:creationId xmlns:a16="http://schemas.microsoft.com/office/drawing/2014/main" id="{4D88C482-4F8A-4398-AE35-611EA6A8D118}"/>
              </a:ext>
            </a:extLst>
          </p:cNvPr>
          <p:cNvSpPr txBox="1"/>
          <p:nvPr/>
        </p:nvSpPr>
        <p:spPr>
          <a:xfrm>
            <a:off x="4210707" y="6088558"/>
            <a:ext cx="3770584" cy="769441"/>
          </a:xfrm>
          <a:prstGeom prst="rect">
            <a:avLst/>
          </a:prstGeom>
          <a:noFill/>
        </p:spPr>
        <p:txBody>
          <a:bodyPr wrap="none" rtlCol="0">
            <a:spAutoFit/>
          </a:bodyPr>
          <a:lstStyle/>
          <a:p>
            <a:r>
              <a:rPr lang="tr-TR" sz="4400" dirty="0">
                <a:solidFill>
                  <a:srgbClr val="D60093"/>
                </a:solidFill>
                <a:latin typeface="Gabriola" panose="04040605051002020D02" pitchFamily="82" charset="0"/>
              </a:rPr>
              <a:t>PROJE POSTERİMİZ</a:t>
            </a:r>
          </a:p>
        </p:txBody>
      </p:sp>
    </p:spTree>
    <p:extLst>
      <p:ext uri="{BB962C8B-B14F-4D97-AF65-F5344CB8AC3E}">
        <p14:creationId xmlns:p14="http://schemas.microsoft.com/office/powerpoint/2010/main" val="1204657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723805-351D-4F8E-8785-EAE036C3B705}"/>
              </a:ext>
            </a:extLst>
          </p:cNvPr>
          <p:cNvSpPr>
            <a:spLocks noGrp="1"/>
          </p:cNvSpPr>
          <p:nvPr>
            <p:ph idx="1"/>
          </p:nvPr>
        </p:nvSpPr>
        <p:spPr>
          <a:xfrm>
            <a:off x="838200" y="2676037"/>
            <a:ext cx="10515600" cy="900357"/>
          </a:xfrm>
        </p:spPr>
        <p:txBody>
          <a:bodyPr/>
          <a:lstStyle/>
          <a:p>
            <a:r>
              <a:rPr lang="en-US" dirty="0"/>
              <a:t>May, 1-10*Application process for the National Quality Label.</a:t>
            </a:r>
            <a:endParaRPr lang="tr-TR" dirty="0"/>
          </a:p>
        </p:txBody>
      </p:sp>
      <p:pic>
        <p:nvPicPr>
          <p:cNvPr id="4" name="Resim 3">
            <a:extLst>
              <a:ext uri="{FF2B5EF4-FFF2-40B4-BE49-F238E27FC236}">
                <a16:creationId xmlns:a16="http://schemas.microsoft.com/office/drawing/2014/main" id="{13EA33A9-9828-4D87-AD03-D8E8294C6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13" y="4287788"/>
            <a:ext cx="2509893" cy="1670220"/>
          </a:xfrm>
          <a:prstGeom prst="rect">
            <a:avLst/>
          </a:prstGeom>
        </p:spPr>
      </p:pic>
      <p:pic>
        <p:nvPicPr>
          <p:cNvPr id="5" name="Resim 4">
            <a:extLst>
              <a:ext uri="{FF2B5EF4-FFF2-40B4-BE49-F238E27FC236}">
                <a16:creationId xmlns:a16="http://schemas.microsoft.com/office/drawing/2014/main" id="{CB90C77E-D147-430F-9163-E5F05B00B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451" y="4294223"/>
            <a:ext cx="2762250" cy="1657350"/>
          </a:xfrm>
          <a:prstGeom prst="rect">
            <a:avLst/>
          </a:prstGeom>
        </p:spPr>
      </p:pic>
      <p:pic>
        <p:nvPicPr>
          <p:cNvPr id="6" name="Resim 5">
            <a:extLst>
              <a:ext uri="{FF2B5EF4-FFF2-40B4-BE49-F238E27FC236}">
                <a16:creationId xmlns:a16="http://schemas.microsoft.com/office/drawing/2014/main" id="{8070F014-3BC1-4232-BD62-CDBD28357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847" y="4287788"/>
            <a:ext cx="2509893" cy="1670220"/>
          </a:xfrm>
          <a:prstGeom prst="rect">
            <a:avLst/>
          </a:prstGeom>
        </p:spPr>
      </p:pic>
      <p:pic>
        <p:nvPicPr>
          <p:cNvPr id="7" name="Resim 6">
            <a:extLst>
              <a:ext uri="{FF2B5EF4-FFF2-40B4-BE49-F238E27FC236}">
                <a16:creationId xmlns:a16="http://schemas.microsoft.com/office/drawing/2014/main" id="{7AF709FE-65AC-41DF-AF11-46B677141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5482" y="548800"/>
            <a:ext cx="2275931" cy="1514528"/>
          </a:xfrm>
          <a:prstGeom prst="rect">
            <a:avLst/>
          </a:prstGeom>
        </p:spPr>
      </p:pic>
      <p:pic>
        <p:nvPicPr>
          <p:cNvPr id="8" name="Resim 7">
            <a:extLst>
              <a:ext uri="{FF2B5EF4-FFF2-40B4-BE49-F238E27FC236}">
                <a16:creationId xmlns:a16="http://schemas.microsoft.com/office/drawing/2014/main" id="{850E80F2-F8D2-4B1E-95CC-221C065D5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4529" y="511693"/>
            <a:ext cx="2387211" cy="1588580"/>
          </a:xfrm>
          <a:prstGeom prst="rect">
            <a:avLst/>
          </a:prstGeom>
        </p:spPr>
      </p:pic>
      <p:pic>
        <p:nvPicPr>
          <p:cNvPr id="9" name="Resim 8" descr="ok içeren bir resim&#10;&#10;Açıklama otomatik olarak oluşturuldu">
            <a:extLst>
              <a:ext uri="{FF2B5EF4-FFF2-40B4-BE49-F238E27FC236}">
                <a16:creationId xmlns:a16="http://schemas.microsoft.com/office/drawing/2014/main" id="{79C07EF0-1424-45E4-8CA0-A14CFF3E98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413" y="548800"/>
            <a:ext cx="3028950" cy="1514475"/>
          </a:xfrm>
          <a:prstGeom prst="rect">
            <a:avLst/>
          </a:prstGeom>
        </p:spPr>
      </p:pic>
    </p:spTree>
    <p:extLst>
      <p:ext uri="{BB962C8B-B14F-4D97-AF65-F5344CB8AC3E}">
        <p14:creationId xmlns:p14="http://schemas.microsoft.com/office/powerpoint/2010/main" val="3756351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8755FD-5F26-4E47-BB98-4289403E36E2}"/>
              </a:ext>
            </a:extLst>
          </p:cNvPr>
          <p:cNvSpPr>
            <a:spLocks noGrp="1"/>
          </p:cNvSpPr>
          <p:nvPr>
            <p:ph idx="1"/>
          </p:nvPr>
        </p:nvSpPr>
        <p:spPr/>
        <p:txBody>
          <a:bodyPr/>
          <a:lstStyle/>
          <a:p>
            <a:pPr marL="0" indent="0" algn="ctr">
              <a:buNone/>
            </a:pPr>
            <a:r>
              <a:rPr lang="en-US" dirty="0"/>
              <a:t>EXPECTED RESULTS</a:t>
            </a:r>
          </a:p>
          <a:p>
            <a:pPr marL="0" indent="0" algn="ctr">
              <a:buNone/>
            </a:pPr>
            <a:r>
              <a:rPr lang="en-US" dirty="0"/>
              <a:t>We hope that students increase their awareness about women power and they are inspired besides developing their communication skills. At the end of term, we may prepare a magazine which includes interviews and research. We'll share every activities and content in </a:t>
            </a:r>
            <a:r>
              <a:rPr lang="en-US" dirty="0" err="1"/>
              <a:t>twinspace</a:t>
            </a:r>
            <a:r>
              <a:rPr lang="en-US" dirty="0"/>
              <a:t>.</a:t>
            </a:r>
          </a:p>
        </p:txBody>
      </p:sp>
    </p:spTree>
    <p:extLst>
      <p:ext uri="{BB962C8B-B14F-4D97-AF65-F5344CB8AC3E}">
        <p14:creationId xmlns:p14="http://schemas.microsoft.com/office/powerpoint/2010/main" val="70857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8364A6-A7DE-4559-AF3A-399BB530A261}"/>
              </a:ext>
            </a:extLst>
          </p:cNvPr>
          <p:cNvSpPr>
            <a:spLocks noGrp="1"/>
          </p:cNvSpPr>
          <p:nvPr>
            <p:ph type="title"/>
          </p:nvPr>
        </p:nvSpPr>
        <p:spPr/>
        <p:txBody>
          <a:bodyPr/>
          <a:lstStyle/>
          <a:p>
            <a:r>
              <a:rPr lang="tr-TR" dirty="0">
                <a:ln w="0"/>
                <a:solidFill>
                  <a:schemeClr val="accent1"/>
                </a:solidFill>
                <a:effectLst>
                  <a:outerShdw blurRad="38100" dist="25400" dir="5400000" algn="ctr" rotWithShape="0">
                    <a:srgbClr val="6E747A">
                      <a:alpha val="43000"/>
                    </a:srgbClr>
                  </a:outerShdw>
                </a:effectLst>
              </a:rPr>
              <a:t>E-</a:t>
            </a:r>
            <a:r>
              <a:rPr lang="tr-TR" dirty="0" err="1">
                <a:ln w="0"/>
                <a:solidFill>
                  <a:schemeClr val="accent1"/>
                </a:solidFill>
                <a:effectLst>
                  <a:outerShdw blurRad="38100" dist="25400" dir="5400000" algn="ctr" rotWithShape="0">
                    <a:srgbClr val="6E747A">
                      <a:alpha val="43000"/>
                    </a:srgbClr>
                  </a:outerShdw>
                </a:effectLst>
              </a:rPr>
              <a:t>Twinning</a:t>
            </a:r>
            <a:r>
              <a:rPr lang="tr-TR" dirty="0">
                <a:ln w="0"/>
                <a:solidFill>
                  <a:schemeClr val="accent1"/>
                </a:solidFill>
                <a:effectLst>
                  <a:outerShdw blurRad="38100" dist="25400" dir="5400000" algn="ctr" rotWithShape="0">
                    <a:srgbClr val="6E747A">
                      <a:alpha val="43000"/>
                    </a:srgbClr>
                  </a:outerShdw>
                </a:effectLst>
              </a:rPr>
              <a:t> nedir ? </a:t>
            </a:r>
          </a:p>
        </p:txBody>
      </p:sp>
      <p:sp>
        <p:nvSpPr>
          <p:cNvPr id="3" name="İçerik Yer Tutucusu 2">
            <a:extLst>
              <a:ext uri="{FF2B5EF4-FFF2-40B4-BE49-F238E27FC236}">
                <a16:creationId xmlns:a16="http://schemas.microsoft.com/office/drawing/2014/main" id="{684BF48F-3D57-4F14-BCD6-AEA71DF6EF0D}"/>
              </a:ext>
            </a:extLst>
          </p:cNvPr>
          <p:cNvSpPr>
            <a:spLocks noGrp="1"/>
          </p:cNvSpPr>
          <p:nvPr>
            <p:ph idx="1"/>
          </p:nvPr>
        </p:nvSpPr>
        <p:spPr/>
        <p:txBody>
          <a:bodyPr/>
          <a:lstStyle/>
          <a:p>
            <a:pPr algn="l" fontAlgn="base"/>
            <a:r>
              <a:rPr lang="tr-TR" dirty="0">
                <a:ln w="0"/>
                <a:solidFill>
                  <a:schemeClr val="accent1"/>
                </a:solidFill>
                <a:effectLst>
                  <a:outerShdw blurRad="38100" dist="25400" dir="5400000" algn="ctr" rotWithShape="0">
                    <a:srgbClr val="6E747A">
                      <a:alpha val="43000"/>
                    </a:srgbClr>
                  </a:outerShdw>
                </a:effectLst>
                <a:latin typeface="inherit"/>
              </a:rPr>
              <a:t>E-</a:t>
            </a:r>
            <a:r>
              <a:rPr lang="tr-TR" dirty="0" err="1">
                <a:ln w="0"/>
                <a:solidFill>
                  <a:schemeClr val="accent1"/>
                </a:solidFill>
                <a:effectLst>
                  <a:outerShdw blurRad="38100" dist="25400" dir="5400000" algn="ctr" rotWithShape="0">
                    <a:srgbClr val="6E747A">
                      <a:alpha val="43000"/>
                    </a:srgbClr>
                  </a:outerShdw>
                </a:effectLst>
                <a:latin typeface="inherit"/>
              </a:rPr>
              <a:t>t</a:t>
            </a:r>
            <a:r>
              <a:rPr lang="tr-TR" i="0" dirty="0" err="1">
                <a:ln w="0"/>
                <a:solidFill>
                  <a:schemeClr val="accent1"/>
                </a:solidFill>
                <a:effectLst>
                  <a:outerShdw blurRad="38100" dist="25400" dir="5400000" algn="ctr" rotWithShape="0">
                    <a:srgbClr val="6E747A">
                      <a:alpha val="43000"/>
                    </a:srgbClr>
                  </a:outerShdw>
                </a:effectLst>
                <a:latin typeface="inherit"/>
              </a:rPr>
              <a:t>winning</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 Avrupa’daki okullar için oluşturulmuş bir topluluktur.</a:t>
            </a:r>
          </a:p>
          <a:p>
            <a:pPr algn="l" fontAlgn="base"/>
            <a:r>
              <a:rPr lang="tr-TR"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hlinkClick r:id="rId2"/>
              </a:rPr>
              <a:t>E-</a:t>
            </a:r>
            <a:r>
              <a:rPr lang="tr-TR"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hlinkClick r:id="rId2"/>
              </a:rPr>
              <a:t>t</a:t>
            </a:r>
            <a:r>
              <a:rPr lang="tr-TR" i="0" u="none" strike="noStrike"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hlinkClick r:id="rId2"/>
              </a:rPr>
              <a:t>winning</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 iletişim kurmak, işbirliği yapmak, projeler geliştirmek, paylaşmak; kısacası Avrupa’daki en heyecan verici öğrenme topluluğunu hissetmek ve bu topluluğun bir parçası olmak için, Avrupa ülkelerindeki katılımcı okullardan birinde çalışan personele (öğretmenler, müdürler, kütüphaneciler </a:t>
            </a:r>
            <a:r>
              <a:rPr lang="tr-TR" i="0"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v.b</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 yönelik bir platform sunmaktadır. 2005 yılında Avrupa Komisyonunun öğrenme Programının ana hareketi olarak başlatılan </a:t>
            </a:r>
            <a:r>
              <a:rPr lang="tr-TR" i="0"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eTwinning</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 2014 yılından bu yana AB Eğitim, Öğretim, Gençlik ve Spor </a:t>
            </a:r>
            <a:r>
              <a:rPr lang="tr-TR" i="0"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programi</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 olan </a:t>
            </a:r>
            <a:r>
              <a:rPr lang="tr-TR" i="0" u="none" strike="noStrike"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hlinkClick r:id="rId3"/>
              </a:rPr>
              <a:t>Erasmus</a:t>
            </a:r>
            <a:r>
              <a:rPr lang="tr-TR" i="0" u="none" strike="noStrike"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hlinkClick r:id="rId3"/>
              </a:rPr>
              <a:t>+</a:t>
            </a:r>
            <a:r>
              <a:rPr lang="tr-TR" i="0"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'a, sıkı bir şekilde entegre edilmiştir.</a:t>
            </a:r>
          </a:p>
          <a:p>
            <a:endParaRPr lang="tr-TR" dirty="0"/>
          </a:p>
        </p:txBody>
      </p:sp>
    </p:spTree>
    <p:extLst>
      <p:ext uri="{BB962C8B-B14F-4D97-AF65-F5344CB8AC3E}">
        <p14:creationId xmlns:p14="http://schemas.microsoft.com/office/powerpoint/2010/main" val="410948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771DA72-CC5F-49B3-819F-95478DBB5C1D}"/>
              </a:ext>
            </a:extLst>
          </p:cNvPr>
          <p:cNvSpPr>
            <a:spLocks noGrp="1"/>
          </p:cNvSpPr>
          <p:nvPr>
            <p:ph type="title"/>
          </p:nvPr>
        </p:nvSpPr>
        <p:spPr>
          <a:xfrm>
            <a:off x="2708468" y="1872081"/>
            <a:ext cx="7246664" cy="1588127"/>
          </a:xfrm>
          <a:prstGeom prst="rect">
            <a:avLst/>
          </a:prstGeom>
          <a:noFill/>
        </p:spPr>
        <p:txBody>
          <a:bodyPr wrap="none" lIns="91440" tIns="45720" rIns="91440" bIns="45720">
            <a:spAutoFit/>
          </a:bodyPr>
          <a:lstStyle/>
          <a:p>
            <a:pPr algn="ctr"/>
            <a:r>
              <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LADIES FIRST</a:t>
            </a:r>
            <a:br>
              <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PROJEMİZE HOŞGELDİNİZ</a:t>
            </a:r>
          </a:p>
        </p:txBody>
      </p:sp>
      <p:sp>
        <p:nvSpPr>
          <p:cNvPr id="7" name="Metin kutusu 6">
            <a:extLst>
              <a:ext uri="{FF2B5EF4-FFF2-40B4-BE49-F238E27FC236}">
                <a16:creationId xmlns:a16="http://schemas.microsoft.com/office/drawing/2014/main" id="{0C13834C-C1FF-4A83-87F1-ACBF62B2384F}"/>
              </a:ext>
            </a:extLst>
          </p:cNvPr>
          <p:cNvSpPr txBox="1"/>
          <p:nvPr/>
        </p:nvSpPr>
        <p:spPr>
          <a:xfrm>
            <a:off x="0" y="3262289"/>
            <a:ext cx="5257800"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F17D00"/>
                </a:solidFill>
                <a:effectLst/>
                <a:latin typeface="inherit"/>
                <a:cs typeface="Open Sans" panose="020B0606030504020204" pitchFamily="34" charset="0"/>
                <a:hlinkClick r:id="rId2"/>
              </a:rPr>
              <a:t>Ayşe Aybike GÜRBÜZ(KURUCU)</a:t>
            </a:r>
            <a:r>
              <a:rPr kumimoji="0" lang="tr-TR" altLang="tr-TR" sz="36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p>
          <a:p>
            <a:pPr lvl="0" algn="ctr" eaLnBrk="0" fontAlgn="base" hangingPunct="0">
              <a:spcBef>
                <a:spcPct val="0"/>
              </a:spcBef>
              <a:spcAft>
                <a:spcPct val="0"/>
              </a:spcAft>
            </a:pPr>
            <a:r>
              <a:rPr lang="tr-TR" altLang="tr-TR" sz="1600" dirty="0"/>
              <a:t>ÇELİKHAN ŞEHİT ŞEYHO ŞİŞMAN ANADOLU LİSESİ/TÜRKİYE</a:t>
            </a:r>
            <a:endParaRPr kumimoji="0" lang="tr-TR" altLang="tr-TR" sz="1600" b="0" i="0" u="none" strike="noStrike" cap="none" normalizeH="0" baseline="0" dirty="0">
              <a:ln>
                <a:noFill/>
              </a:ln>
              <a:solidFill>
                <a:schemeClr val="tx1"/>
              </a:solidFill>
              <a:effectLst/>
              <a:latin typeface="Arial" panose="020B0604020202020204" pitchFamily="34" charset="0"/>
            </a:endParaRPr>
          </a:p>
        </p:txBody>
      </p:sp>
      <p:sp>
        <p:nvSpPr>
          <p:cNvPr id="9" name="Metin kutusu 8">
            <a:extLst>
              <a:ext uri="{FF2B5EF4-FFF2-40B4-BE49-F238E27FC236}">
                <a16:creationId xmlns:a16="http://schemas.microsoft.com/office/drawing/2014/main" id="{601ED811-8CD3-406C-B384-F323615448B0}"/>
              </a:ext>
            </a:extLst>
          </p:cNvPr>
          <p:cNvSpPr txBox="1"/>
          <p:nvPr/>
        </p:nvSpPr>
        <p:spPr>
          <a:xfrm>
            <a:off x="6331800" y="3262289"/>
            <a:ext cx="5759937" cy="144655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F17D00"/>
                </a:solidFill>
                <a:effectLst/>
                <a:latin typeface="inherit"/>
                <a:cs typeface="Open Sans" panose="020B0606030504020204" pitchFamily="34" charset="0"/>
                <a:hlinkClick r:id="rId2"/>
              </a:rPr>
              <a:t>Hatice DEMİR</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F17D00"/>
                </a:solidFill>
                <a:effectLst/>
                <a:latin typeface="inherit"/>
                <a:cs typeface="Open Sans" panose="020B0606030504020204" pitchFamily="34" charset="0"/>
                <a:hlinkClick r:id="rId2"/>
              </a:rPr>
              <a:t>(KURUCU)</a:t>
            </a:r>
            <a:r>
              <a:rPr kumimoji="0" lang="tr-TR" altLang="tr-TR" sz="36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p>
          <a:p>
            <a:pPr lvl="0" algn="ctr" eaLnBrk="0" fontAlgn="base" hangingPunct="0">
              <a:spcBef>
                <a:spcPct val="0"/>
              </a:spcBef>
              <a:spcAft>
                <a:spcPct val="0"/>
              </a:spcAft>
            </a:pPr>
            <a:r>
              <a:rPr lang="tr-TR" altLang="tr-TR" sz="1600" dirty="0"/>
              <a:t>ÇELİKHAN ORTAOKULU/TÜRKİYE</a:t>
            </a:r>
            <a:endParaRPr kumimoji="0" lang="tr-TR" altLang="tr-TR" sz="1600" b="0" i="0" u="none" strike="noStrike" cap="none" normalizeH="0" baseline="0" dirty="0">
              <a:ln>
                <a:noFill/>
              </a:ln>
              <a:solidFill>
                <a:schemeClr val="tx1"/>
              </a:solidFill>
              <a:effectLst/>
              <a:latin typeface="Arial" panose="020B0604020202020204" pitchFamily="34" charset="0"/>
            </a:endParaRPr>
          </a:p>
        </p:txBody>
      </p:sp>
      <p:pic>
        <p:nvPicPr>
          <p:cNvPr id="21" name="Resim 20">
            <a:extLst>
              <a:ext uri="{FF2B5EF4-FFF2-40B4-BE49-F238E27FC236}">
                <a16:creationId xmlns:a16="http://schemas.microsoft.com/office/drawing/2014/main" id="{B2F52AC9-FF4A-442C-9C2E-F56E7E15A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18" y="112277"/>
            <a:ext cx="2487462" cy="1655293"/>
          </a:xfrm>
          <a:prstGeom prst="rect">
            <a:avLst/>
          </a:prstGeom>
        </p:spPr>
      </p:pic>
      <p:pic>
        <p:nvPicPr>
          <p:cNvPr id="3" name="Resim 2">
            <a:extLst>
              <a:ext uri="{FF2B5EF4-FFF2-40B4-BE49-F238E27FC236}">
                <a16:creationId xmlns:a16="http://schemas.microsoft.com/office/drawing/2014/main" id="{AB3A8BA7-CEA6-417F-BCD1-57FE6D4B1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62" y="207732"/>
            <a:ext cx="3028950" cy="1514475"/>
          </a:xfrm>
          <a:prstGeom prst="rect">
            <a:avLst/>
          </a:prstGeom>
        </p:spPr>
      </p:pic>
      <p:pic>
        <p:nvPicPr>
          <p:cNvPr id="6" name="Resim 5">
            <a:extLst>
              <a:ext uri="{FF2B5EF4-FFF2-40B4-BE49-F238E27FC236}">
                <a16:creationId xmlns:a16="http://schemas.microsoft.com/office/drawing/2014/main" id="{A8C7F396-9D98-475B-B7D5-DE53CD762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3289" y="147433"/>
            <a:ext cx="2619375" cy="1743075"/>
          </a:xfrm>
          <a:prstGeom prst="rect">
            <a:avLst/>
          </a:prstGeom>
        </p:spPr>
      </p:pic>
      <p:pic>
        <p:nvPicPr>
          <p:cNvPr id="10" name="Resim 9">
            <a:extLst>
              <a:ext uri="{FF2B5EF4-FFF2-40B4-BE49-F238E27FC236}">
                <a16:creationId xmlns:a16="http://schemas.microsoft.com/office/drawing/2014/main" id="{7C9AA8DE-5689-4464-A11B-C5FA167F2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62" y="4983396"/>
            <a:ext cx="2636282" cy="1754326"/>
          </a:xfrm>
          <a:prstGeom prst="rect">
            <a:avLst/>
          </a:prstGeom>
        </p:spPr>
      </p:pic>
      <p:pic>
        <p:nvPicPr>
          <p:cNvPr id="11" name="Resim 10">
            <a:extLst>
              <a:ext uri="{FF2B5EF4-FFF2-40B4-BE49-F238E27FC236}">
                <a16:creationId xmlns:a16="http://schemas.microsoft.com/office/drawing/2014/main" id="{E0ED7999-CF27-41B9-9C22-2045F8437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7524" y="4970526"/>
            <a:ext cx="2923877" cy="1754326"/>
          </a:xfrm>
          <a:prstGeom prst="rect">
            <a:avLst/>
          </a:prstGeom>
        </p:spPr>
      </p:pic>
      <p:pic>
        <p:nvPicPr>
          <p:cNvPr id="12" name="Resim 11">
            <a:extLst>
              <a:ext uri="{FF2B5EF4-FFF2-40B4-BE49-F238E27FC236}">
                <a16:creationId xmlns:a16="http://schemas.microsoft.com/office/drawing/2014/main" id="{F72AAF12-962F-458D-8202-9ECDCDE2B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7244" y="4981074"/>
            <a:ext cx="2652327" cy="1765003"/>
          </a:xfrm>
          <a:prstGeom prst="rect">
            <a:avLst/>
          </a:prstGeom>
        </p:spPr>
      </p:pic>
    </p:spTree>
    <p:extLst>
      <p:ext uri="{BB962C8B-B14F-4D97-AF65-F5344CB8AC3E}">
        <p14:creationId xmlns:p14="http://schemas.microsoft.com/office/powerpoint/2010/main" val="37858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4">
            <a:extLst>
              <a:ext uri="{FF2B5EF4-FFF2-40B4-BE49-F238E27FC236}">
                <a16:creationId xmlns:a16="http://schemas.microsoft.com/office/drawing/2014/main" id="{C7C8279A-3C41-4820-A5D8-2F80E19A9055}"/>
              </a:ext>
            </a:extLst>
          </p:cNvPr>
          <p:cNvSpPr>
            <a:spLocks noGrp="1"/>
          </p:cNvSpPr>
          <p:nvPr>
            <p:ph type="title"/>
          </p:nvPr>
        </p:nvSpPr>
        <p:spPr>
          <a:xfrm>
            <a:off x="2788603" y="283302"/>
            <a:ext cx="6731732" cy="923330"/>
          </a:xfrm>
          <a:prstGeom prst="rect">
            <a:avLst/>
          </a:prstGeom>
          <a:noFill/>
        </p:spPr>
        <p:txBody>
          <a:bodyPr wrap="square" lIns="91440" tIns="45720" rIns="91440" bIns="45720">
            <a:spAutoFit/>
          </a:bodyPr>
          <a:lstStyle/>
          <a:p>
            <a:pPr algn="ctr"/>
            <a:r>
              <a:rPr lang="tr-TR" sz="6000" b="1" spc="50" dirty="0">
                <a:ln w="9525" cmpd="sng">
                  <a:solidFill>
                    <a:schemeClr val="accent1"/>
                  </a:solidFill>
                  <a:prstDash val="solid"/>
                </a:ln>
                <a:solidFill>
                  <a:srgbClr val="70AD47">
                    <a:tint val="1000"/>
                  </a:srgbClr>
                </a:solidFill>
                <a:effectLst>
                  <a:glow rad="38100">
                    <a:schemeClr val="accent1">
                      <a:alpha val="40000"/>
                    </a:schemeClr>
                  </a:glow>
                </a:effectLst>
              </a:rPr>
              <a:t>Proje Ortak Okullar</a:t>
            </a:r>
            <a:endParaRPr lang="tr-TR" sz="6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Metin kutusu 6">
            <a:extLst>
              <a:ext uri="{FF2B5EF4-FFF2-40B4-BE49-F238E27FC236}">
                <a16:creationId xmlns:a16="http://schemas.microsoft.com/office/drawing/2014/main" id="{E7DCD446-8C64-4DAB-BB31-A90CF9D8A1FD}"/>
              </a:ext>
            </a:extLst>
          </p:cNvPr>
          <p:cNvSpPr txBox="1"/>
          <p:nvPr/>
        </p:nvSpPr>
        <p:spPr>
          <a:xfrm>
            <a:off x="0" y="1206632"/>
            <a:ext cx="4877950" cy="5324535"/>
          </a:xfrm>
          <a:prstGeom prst="rect">
            <a:avLst/>
          </a:prstGeom>
          <a:noFill/>
        </p:spPr>
        <p:txBody>
          <a:bodyPr wrap="square" rtlCol="0">
            <a:spAutoFit/>
          </a:bodyPr>
          <a:lstStyle/>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Aslıhan ŞAHİN(ÜYE) Çelikhan, Türkiye</a:t>
            </a: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Şehit </a:t>
            </a:r>
            <a:r>
              <a:rPr lang="tr-TR" altLang="tr-TR" sz="1600" dirty="0" err="1">
                <a:solidFill>
                  <a:srgbClr val="F17D00"/>
                </a:solidFill>
                <a:latin typeface="inherit"/>
                <a:cs typeface="Open Sans" panose="020B0606030504020204" pitchFamily="34" charset="0"/>
              </a:rPr>
              <a:t>Şeyho</a:t>
            </a:r>
            <a:r>
              <a:rPr lang="tr-TR" altLang="tr-TR" sz="1600" dirty="0">
                <a:solidFill>
                  <a:srgbClr val="F17D00"/>
                </a:solidFill>
                <a:latin typeface="inherit"/>
                <a:cs typeface="Open Sans" panose="020B0606030504020204" pitchFamily="34" charset="0"/>
              </a:rPr>
              <a:t> Şişman Anadolu Lisesi</a:t>
            </a:r>
          </a:p>
          <a:p>
            <a:pPr lvl="0" algn="ctr" eaLnBrk="0" fontAlgn="base" hangingPunct="0">
              <a:spcBef>
                <a:spcPct val="0"/>
              </a:spcBef>
              <a:spcAft>
                <a:spcPct val="0"/>
              </a:spcAft>
            </a:pPr>
            <a:endParaRPr lang="tr-TR" altLang="tr-TR" sz="12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Mariana ANTONOV(ÜYE) </a:t>
            </a:r>
            <a:r>
              <a:rPr lang="tr-TR" altLang="tr-TR" sz="1600" dirty="0" err="1">
                <a:solidFill>
                  <a:srgbClr val="F17D00"/>
                </a:solidFill>
                <a:latin typeface="inherit"/>
                <a:cs typeface="Open Sans" panose="020B0606030504020204" pitchFamily="34" charset="0"/>
              </a:rPr>
              <a:t>Tulcea</a:t>
            </a:r>
            <a:r>
              <a:rPr lang="tr-TR" altLang="tr-TR" sz="1600" dirty="0">
                <a:solidFill>
                  <a:srgbClr val="F17D00"/>
                </a:solidFill>
                <a:latin typeface="inherit"/>
                <a:cs typeface="Open Sans" panose="020B0606030504020204" pitchFamily="34" charset="0"/>
              </a:rPr>
              <a:t>, Romanya</a:t>
            </a: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SCOALA GIMNAZIALA NIFON BALASESCU</a:t>
            </a:r>
          </a:p>
          <a:p>
            <a:pPr lvl="0" algn="ctr" eaLnBrk="0" fontAlgn="base" hangingPunct="0">
              <a:spcBef>
                <a:spcPct val="0"/>
              </a:spcBef>
              <a:spcAft>
                <a:spcPct val="0"/>
              </a:spcAft>
            </a:pPr>
            <a:endParaRPr kumimoji="0" lang="tr-TR" altLang="tr-TR" sz="1200" i="0" u="none" strike="noStrike" cap="none" normalizeH="0" baseline="0" dirty="0">
              <a:ln>
                <a:noFill/>
              </a:ln>
              <a:solidFill>
                <a:srgbClr val="F17D00"/>
              </a:solidFill>
              <a:effectLst/>
              <a:highlight>
                <a:srgbClr val="00FFFF"/>
              </a:highlight>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Adriana HOAGHEA (ÜYE) </a:t>
            </a:r>
            <a:r>
              <a:rPr lang="it-IT" altLang="tr-TR" sz="1600" dirty="0">
                <a:solidFill>
                  <a:srgbClr val="F17D00"/>
                </a:solidFill>
                <a:latin typeface="inherit"/>
                <a:cs typeface="Open Sans" panose="020B0606030504020204" pitchFamily="34" charset="0"/>
              </a:rPr>
              <a:t>Mioveni, Romanya</a:t>
            </a:r>
          </a:p>
          <a:p>
            <a:pPr lvl="0" algn="ctr" eaLnBrk="0" fontAlgn="base" hangingPunct="0">
              <a:spcBef>
                <a:spcPct val="0"/>
              </a:spcBef>
              <a:spcAft>
                <a:spcPct val="0"/>
              </a:spcAft>
            </a:pPr>
            <a:r>
              <a:rPr lang="it-IT" altLang="tr-TR" sz="1600" dirty="0">
                <a:solidFill>
                  <a:srgbClr val="F17D00"/>
                </a:solidFill>
                <a:latin typeface="inherit"/>
                <a:cs typeface="Open Sans" panose="020B0606030504020204" pitchFamily="34" charset="0"/>
              </a:rPr>
              <a:t>Scoala Gimnaziala „George Toparceanu”, Mioveni</a:t>
            </a:r>
            <a:endParaRPr lang="tr-TR" altLang="tr-TR" sz="1600" dirty="0">
              <a:solidFill>
                <a:srgbClr val="F17D00"/>
              </a:solidFill>
              <a:highlight>
                <a:srgbClr val="00FFFF"/>
              </a:highlight>
              <a:latin typeface="inherit"/>
              <a:cs typeface="Open Sans" panose="020B0606030504020204" pitchFamily="34" charset="0"/>
            </a:endParaRPr>
          </a:p>
          <a:p>
            <a:pPr lvl="0" algn="ctr" eaLnBrk="0" fontAlgn="base" hangingPunct="0">
              <a:spcBef>
                <a:spcPct val="0"/>
              </a:spcBef>
              <a:spcAft>
                <a:spcPct val="0"/>
              </a:spcAft>
            </a:pPr>
            <a:endParaRPr lang="tr-TR" altLang="tr-TR" sz="1200" dirty="0">
              <a:solidFill>
                <a:srgbClr val="F17D00"/>
              </a:solidFill>
              <a:highlight>
                <a:srgbClr val="00FFFF"/>
              </a:highlight>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Emre İNAN (ÜYE) </a:t>
            </a:r>
            <a:r>
              <a:rPr lang="tr-TR" altLang="tr-TR" sz="1600" dirty="0" err="1">
                <a:solidFill>
                  <a:srgbClr val="F17D00"/>
                </a:solidFill>
                <a:latin typeface="inherit"/>
                <a:cs typeface="Open Sans" panose="020B0606030504020204" pitchFamily="34" charset="0"/>
              </a:rPr>
              <a:t>Çanakkale,Türkiye</a:t>
            </a:r>
            <a:endParaRPr lang="tr-TR" altLang="tr-TR" sz="16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Çanakkale </a:t>
            </a:r>
            <a:r>
              <a:rPr lang="tr-TR" altLang="tr-TR" sz="1600" dirty="0" err="1">
                <a:solidFill>
                  <a:srgbClr val="F17D00"/>
                </a:solidFill>
                <a:latin typeface="inherit"/>
                <a:cs typeface="Open Sans" panose="020B0606030504020204" pitchFamily="34" charset="0"/>
              </a:rPr>
              <a:t>Başakşehir</a:t>
            </a:r>
            <a:r>
              <a:rPr lang="tr-TR" altLang="tr-TR" sz="1600" dirty="0">
                <a:solidFill>
                  <a:srgbClr val="F17D00"/>
                </a:solidFill>
                <a:latin typeface="inherit"/>
                <a:cs typeface="Open Sans" panose="020B0606030504020204" pitchFamily="34" charset="0"/>
              </a:rPr>
              <a:t> Koleji</a:t>
            </a:r>
          </a:p>
          <a:p>
            <a:pPr lvl="0" algn="ctr" eaLnBrk="0" fontAlgn="base" hangingPunct="0">
              <a:spcBef>
                <a:spcPct val="0"/>
              </a:spcBef>
              <a:spcAft>
                <a:spcPct val="0"/>
              </a:spcAft>
            </a:pPr>
            <a:endParaRPr lang="tr-TR" altLang="tr-TR" sz="12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Aslı YEŞİL(ÜYE) </a:t>
            </a:r>
            <a:r>
              <a:rPr lang="tr-TR" altLang="tr-TR" sz="1600" dirty="0" err="1">
                <a:solidFill>
                  <a:srgbClr val="F17D00"/>
                </a:solidFill>
                <a:latin typeface="inherit"/>
                <a:cs typeface="Open Sans" panose="020B0606030504020204" pitchFamily="34" charset="0"/>
              </a:rPr>
              <a:t>Mersin,Türkiye</a:t>
            </a:r>
            <a:endParaRPr lang="tr-TR" altLang="tr-TR" sz="16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err="1">
                <a:solidFill>
                  <a:srgbClr val="F17D00"/>
                </a:solidFill>
                <a:latin typeface="inherit"/>
                <a:cs typeface="Open Sans" panose="020B0606030504020204" pitchFamily="34" charset="0"/>
              </a:rPr>
              <a:t>Kapızlı</a:t>
            </a:r>
            <a:r>
              <a:rPr lang="tr-TR" altLang="tr-TR" sz="1600" dirty="0">
                <a:solidFill>
                  <a:srgbClr val="F17D00"/>
                </a:solidFill>
                <a:latin typeface="inherit"/>
                <a:cs typeface="Open Sans" panose="020B0606030504020204" pitchFamily="34" charset="0"/>
              </a:rPr>
              <a:t> Rasim Bozbey Ortaokulu</a:t>
            </a:r>
          </a:p>
          <a:p>
            <a:pPr lvl="0" algn="ctr" eaLnBrk="0" fontAlgn="base" hangingPunct="0">
              <a:spcBef>
                <a:spcPct val="0"/>
              </a:spcBef>
              <a:spcAft>
                <a:spcPct val="0"/>
              </a:spcAft>
            </a:pPr>
            <a:endParaRPr lang="tr-TR" altLang="tr-TR" sz="12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Hatice DEDE(ÜYE) </a:t>
            </a:r>
            <a:r>
              <a:rPr lang="tr-TR" altLang="tr-TR" sz="1600" dirty="0" err="1">
                <a:solidFill>
                  <a:srgbClr val="F17D00"/>
                </a:solidFill>
                <a:latin typeface="inherit"/>
                <a:cs typeface="Open Sans" panose="020B0606030504020204" pitchFamily="34" charset="0"/>
              </a:rPr>
              <a:t>Aydın,Türkiye</a:t>
            </a:r>
            <a:endParaRPr lang="tr-TR" altLang="tr-TR" sz="16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Efeler Ortaokulu</a:t>
            </a:r>
          </a:p>
          <a:p>
            <a:pPr lvl="0" algn="ctr" eaLnBrk="0" fontAlgn="base" hangingPunct="0">
              <a:spcBef>
                <a:spcPct val="0"/>
              </a:spcBef>
              <a:spcAft>
                <a:spcPct val="0"/>
              </a:spcAft>
            </a:pPr>
            <a:endParaRPr lang="tr-TR" altLang="tr-TR" sz="12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err="1">
                <a:solidFill>
                  <a:srgbClr val="F17D00"/>
                </a:solidFill>
                <a:latin typeface="inherit"/>
                <a:cs typeface="Open Sans" panose="020B0606030504020204" pitchFamily="34" charset="0"/>
              </a:rPr>
              <a:t>Olena</a:t>
            </a:r>
            <a:r>
              <a:rPr lang="tr-TR" altLang="tr-TR" sz="1600" dirty="0">
                <a:solidFill>
                  <a:srgbClr val="F17D00"/>
                </a:solidFill>
                <a:latin typeface="inherit"/>
                <a:cs typeface="Open Sans" panose="020B0606030504020204" pitchFamily="34" charset="0"/>
              </a:rPr>
              <a:t> KULINICH(ÜYE) Kyiv, Ukrayna</a:t>
            </a:r>
          </a:p>
          <a:p>
            <a:pPr lvl="0"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Kyiv </a:t>
            </a:r>
            <a:r>
              <a:rPr lang="tr-TR" altLang="tr-TR" sz="1600" dirty="0" err="1">
                <a:solidFill>
                  <a:srgbClr val="F17D00"/>
                </a:solidFill>
                <a:latin typeface="inherit"/>
                <a:cs typeface="Open Sans" panose="020B0606030504020204" pitchFamily="34" charset="0"/>
              </a:rPr>
              <a:t>Gymnasium</a:t>
            </a:r>
            <a:r>
              <a:rPr lang="tr-TR" altLang="tr-TR" sz="1600" dirty="0">
                <a:solidFill>
                  <a:srgbClr val="F17D00"/>
                </a:solidFill>
                <a:latin typeface="inherit"/>
                <a:cs typeface="Open Sans" panose="020B0606030504020204" pitchFamily="34" charset="0"/>
              </a:rPr>
              <a:t> № 167 </a:t>
            </a:r>
            <a:r>
              <a:rPr lang="tr-TR" altLang="tr-TR" sz="1600" dirty="0" err="1">
                <a:solidFill>
                  <a:srgbClr val="F17D00"/>
                </a:solidFill>
                <a:latin typeface="inherit"/>
                <a:cs typeface="Open Sans" panose="020B0606030504020204" pitchFamily="34" charset="0"/>
              </a:rPr>
              <a:t>with</a:t>
            </a:r>
            <a:r>
              <a:rPr lang="tr-TR" altLang="tr-TR" sz="1600" dirty="0">
                <a:solidFill>
                  <a:srgbClr val="F17D00"/>
                </a:solidFill>
                <a:latin typeface="inherit"/>
                <a:cs typeface="Open Sans" panose="020B0606030504020204" pitchFamily="34" charset="0"/>
              </a:rPr>
              <a:t> </a:t>
            </a:r>
            <a:r>
              <a:rPr lang="tr-TR" altLang="tr-TR" sz="1600" dirty="0" err="1">
                <a:solidFill>
                  <a:srgbClr val="F17D00"/>
                </a:solidFill>
                <a:latin typeface="inherit"/>
                <a:cs typeface="Open Sans" panose="020B0606030504020204" pitchFamily="34" charset="0"/>
              </a:rPr>
              <a:t>Intensive</a:t>
            </a:r>
            <a:r>
              <a:rPr lang="tr-TR" altLang="tr-TR" sz="1600" dirty="0">
                <a:solidFill>
                  <a:srgbClr val="F17D00"/>
                </a:solidFill>
                <a:latin typeface="inherit"/>
                <a:cs typeface="Open Sans" panose="020B0606030504020204" pitchFamily="34" charset="0"/>
              </a:rPr>
              <a:t> </a:t>
            </a:r>
            <a:r>
              <a:rPr lang="tr-TR" altLang="tr-TR" sz="1600" dirty="0" err="1">
                <a:solidFill>
                  <a:srgbClr val="F17D00"/>
                </a:solidFill>
                <a:latin typeface="inherit"/>
                <a:cs typeface="Open Sans" panose="020B0606030504020204" pitchFamily="34" charset="0"/>
              </a:rPr>
              <a:t>German</a:t>
            </a:r>
            <a:r>
              <a:rPr lang="tr-TR" altLang="tr-TR" sz="1600" dirty="0">
                <a:solidFill>
                  <a:srgbClr val="F17D00"/>
                </a:solidFill>
                <a:latin typeface="inherit"/>
                <a:cs typeface="Open Sans" panose="020B0606030504020204" pitchFamily="34" charset="0"/>
              </a:rPr>
              <a:t> Learning</a:t>
            </a:r>
          </a:p>
          <a:p>
            <a:pPr lvl="0" algn="ctr" eaLnBrk="0" fontAlgn="base" hangingPunct="0">
              <a:spcBef>
                <a:spcPct val="0"/>
              </a:spcBef>
              <a:spcAft>
                <a:spcPct val="0"/>
              </a:spcAft>
            </a:pPr>
            <a:endParaRPr lang="tr-TR" altLang="tr-TR" sz="1200" dirty="0">
              <a:solidFill>
                <a:srgbClr val="F17D00"/>
              </a:solidFill>
              <a:latin typeface="inherit"/>
              <a:cs typeface="Open Sans" panose="020B0606030504020204" pitchFamily="34" charset="0"/>
            </a:endParaRPr>
          </a:p>
          <a:p>
            <a:pPr lvl="0" algn="ctr" eaLnBrk="0" fontAlgn="base" hangingPunct="0">
              <a:spcBef>
                <a:spcPct val="0"/>
              </a:spcBef>
              <a:spcAft>
                <a:spcPct val="0"/>
              </a:spcAft>
            </a:pPr>
            <a:r>
              <a:rPr lang="tr-TR" altLang="tr-TR" sz="1600" dirty="0" err="1">
                <a:solidFill>
                  <a:srgbClr val="F17D00"/>
                </a:solidFill>
                <a:latin typeface="inherit"/>
                <a:cs typeface="Open Sans" panose="020B0606030504020204" pitchFamily="34" charset="0"/>
              </a:rPr>
              <a:t>Iryna</a:t>
            </a:r>
            <a:r>
              <a:rPr lang="tr-TR" altLang="tr-TR" sz="1600" dirty="0">
                <a:solidFill>
                  <a:srgbClr val="F17D00"/>
                </a:solidFill>
                <a:latin typeface="inherit"/>
                <a:cs typeface="Open Sans" panose="020B0606030504020204" pitchFamily="34" charset="0"/>
              </a:rPr>
              <a:t> BACHENKO(ÜYE) Kyiv, Ukrayna</a:t>
            </a:r>
          </a:p>
          <a:p>
            <a:pPr algn="ctr" eaLnBrk="0" fontAlgn="base" hangingPunct="0">
              <a:spcBef>
                <a:spcPct val="0"/>
              </a:spcBef>
              <a:spcAft>
                <a:spcPct val="0"/>
              </a:spcAft>
            </a:pPr>
            <a:r>
              <a:rPr lang="tr-TR" altLang="tr-TR" sz="1600" dirty="0">
                <a:solidFill>
                  <a:srgbClr val="F17D00"/>
                </a:solidFill>
                <a:latin typeface="inherit"/>
                <a:cs typeface="Open Sans" panose="020B0606030504020204" pitchFamily="34" charset="0"/>
              </a:rPr>
              <a:t>Kyiv </a:t>
            </a:r>
            <a:r>
              <a:rPr lang="tr-TR" altLang="tr-TR" sz="1600" dirty="0" err="1">
                <a:solidFill>
                  <a:srgbClr val="F17D00"/>
                </a:solidFill>
                <a:latin typeface="inherit"/>
                <a:cs typeface="Open Sans" panose="020B0606030504020204" pitchFamily="34" charset="0"/>
              </a:rPr>
              <a:t>Gymnasium</a:t>
            </a:r>
            <a:r>
              <a:rPr lang="tr-TR" altLang="tr-TR" sz="1600" dirty="0">
                <a:solidFill>
                  <a:srgbClr val="F17D00"/>
                </a:solidFill>
                <a:latin typeface="inherit"/>
                <a:cs typeface="Open Sans" panose="020B0606030504020204" pitchFamily="34" charset="0"/>
              </a:rPr>
              <a:t> № 167 </a:t>
            </a:r>
            <a:r>
              <a:rPr lang="tr-TR" altLang="tr-TR" sz="1600" dirty="0" err="1">
                <a:solidFill>
                  <a:srgbClr val="F17D00"/>
                </a:solidFill>
                <a:latin typeface="inherit"/>
                <a:cs typeface="Open Sans" panose="020B0606030504020204" pitchFamily="34" charset="0"/>
              </a:rPr>
              <a:t>with</a:t>
            </a:r>
            <a:r>
              <a:rPr lang="tr-TR" altLang="tr-TR" sz="1600" dirty="0">
                <a:solidFill>
                  <a:srgbClr val="F17D00"/>
                </a:solidFill>
                <a:latin typeface="inherit"/>
                <a:cs typeface="Open Sans" panose="020B0606030504020204" pitchFamily="34" charset="0"/>
              </a:rPr>
              <a:t> </a:t>
            </a:r>
            <a:r>
              <a:rPr lang="tr-TR" altLang="tr-TR" sz="1600" dirty="0" err="1">
                <a:solidFill>
                  <a:srgbClr val="F17D00"/>
                </a:solidFill>
                <a:latin typeface="inherit"/>
                <a:cs typeface="Open Sans" panose="020B0606030504020204" pitchFamily="34" charset="0"/>
              </a:rPr>
              <a:t>Intensive</a:t>
            </a:r>
            <a:r>
              <a:rPr lang="tr-TR" altLang="tr-TR" sz="1600" dirty="0">
                <a:solidFill>
                  <a:srgbClr val="F17D00"/>
                </a:solidFill>
                <a:latin typeface="inherit"/>
                <a:cs typeface="Open Sans" panose="020B0606030504020204" pitchFamily="34" charset="0"/>
              </a:rPr>
              <a:t> </a:t>
            </a:r>
            <a:r>
              <a:rPr lang="tr-TR" altLang="tr-TR" sz="1600" dirty="0" err="1">
                <a:solidFill>
                  <a:srgbClr val="F17D00"/>
                </a:solidFill>
                <a:latin typeface="inherit"/>
                <a:cs typeface="Open Sans" panose="020B0606030504020204" pitchFamily="34" charset="0"/>
              </a:rPr>
              <a:t>German</a:t>
            </a:r>
            <a:r>
              <a:rPr lang="tr-TR" altLang="tr-TR" sz="1600" dirty="0">
                <a:solidFill>
                  <a:srgbClr val="F17D00"/>
                </a:solidFill>
                <a:latin typeface="inherit"/>
                <a:cs typeface="Open Sans" panose="020B0606030504020204" pitchFamily="34" charset="0"/>
              </a:rPr>
              <a:t> Learning</a:t>
            </a:r>
          </a:p>
        </p:txBody>
      </p:sp>
      <p:sp>
        <p:nvSpPr>
          <p:cNvPr id="8" name="Metin kutusu 7">
            <a:extLst>
              <a:ext uri="{FF2B5EF4-FFF2-40B4-BE49-F238E27FC236}">
                <a16:creationId xmlns:a16="http://schemas.microsoft.com/office/drawing/2014/main" id="{28CB3488-A219-4367-83AE-66DA37914059}"/>
              </a:ext>
            </a:extLst>
          </p:cNvPr>
          <p:cNvSpPr txBox="1"/>
          <p:nvPr/>
        </p:nvSpPr>
        <p:spPr>
          <a:xfrm>
            <a:off x="7314052" y="1206632"/>
            <a:ext cx="4412566" cy="5262979"/>
          </a:xfrm>
          <a:prstGeom prst="rect">
            <a:avLst/>
          </a:prstGeom>
          <a:noFill/>
        </p:spPr>
        <p:txBody>
          <a:bodyPr wrap="square">
            <a:spAutoFit/>
          </a:bodyPr>
          <a:lstStyle/>
          <a:p>
            <a:pPr lvl="0" algn="ctr" eaLnBrk="0" fontAlgn="base" hangingPunct="0">
              <a:spcBef>
                <a:spcPct val="0"/>
              </a:spcBef>
              <a:spcAft>
                <a:spcPct val="0"/>
              </a:spcAft>
            </a:pPr>
            <a:r>
              <a:rPr lang="tr-TR" altLang="tr-TR" sz="1600" dirty="0">
                <a:solidFill>
                  <a:schemeClr val="accent2"/>
                </a:solidFill>
                <a:latin typeface="inherit"/>
              </a:rPr>
              <a:t>Cemre Ezgi BAYHAN(ÜYE) Erzurum, Türkiye</a:t>
            </a:r>
          </a:p>
          <a:p>
            <a:pPr lvl="0" algn="ctr" eaLnBrk="0" fontAlgn="base" hangingPunct="0">
              <a:spcBef>
                <a:spcPct val="0"/>
              </a:spcBef>
              <a:spcAft>
                <a:spcPct val="0"/>
              </a:spcAft>
            </a:pPr>
            <a:r>
              <a:rPr lang="tr-TR" altLang="tr-TR" sz="1600" dirty="0" err="1">
                <a:solidFill>
                  <a:schemeClr val="accent2"/>
                </a:solidFill>
                <a:latin typeface="inherit"/>
              </a:rPr>
              <a:t>Nenehatun</a:t>
            </a:r>
            <a:r>
              <a:rPr lang="tr-TR" altLang="tr-TR" sz="1600" dirty="0">
                <a:solidFill>
                  <a:schemeClr val="accent2"/>
                </a:solidFill>
                <a:latin typeface="inherit"/>
              </a:rPr>
              <a:t> Kız Anadolu Lisesi</a:t>
            </a:r>
          </a:p>
          <a:p>
            <a:pPr lvl="0" algn="ctr" eaLnBrk="0" fontAlgn="base" hangingPunct="0">
              <a:spcBef>
                <a:spcPct val="0"/>
              </a:spcBef>
              <a:spcAft>
                <a:spcPct val="0"/>
              </a:spcAft>
            </a:pPr>
            <a:endParaRPr lang="tr-TR" altLang="tr-TR" sz="1600" dirty="0">
              <a:solidFill>
                <a:schemeClr val="accent2"/>
              </a:solidFill>
              <a:latin typeface="inherit"/>
            </a:endParaRPr>
          </a:p>
          <a:p>
            <a:pPr lvl="0" algn="ctr" eaLnBrk="0" fontAlgn="base" hangingPunct="0">
              <a:spcBef>
                <a:spcPct val="0"/>
              </a:spcBef>
              <a:spcAft>
                <a:spcPct val="0"/>
              </a:spcAft>
            </a:pPr>
            <a:r>
              <a:rPr lang="tr-TR" altLang="tr-TR" sz="1600" dirty="0">
                <a:solidFill>
                  <a:schemeClr val="accent2"/>
                </a:solidFill>
                <a:latin typeface="inherit"/>
              </a:rPr>
              <a:t>Derya ÇELİK(ÜYE) </a:t>
            </a:r>
          </a:p>
          <a:p>
            <a:pPr lvl="0" algn="ctr" eaLnBrk="0" fontAlgn="base" hangingPunct="0">
              <a:spcBef>
                <a:spcPct val="0"/>
              </a:spcBef>
              <a:spcAft>
                <a:spcPct val="0"/>
              </a:spcAft>
            </a:pPr>
            <a:r>
              <a:rPr lang="tr-TR" altLang="tr-TR" sz="1600" dirty="0">
                <a:solidFill>
                  <a:schemeClr val="accent2"/>
                </a:solidFill>
                <a:latin typeface="inherit"/>
              </a:rPr>
              <a:t>Erzurum, Türkiye</a:t>
            </a:r>
          </a:p>
          <a:p>
            <a:pPr lvl="0" algn="ctr" eaLnBrk="0" fontAlgn="base" hangingPunct="0">
              <a:spcBef>
                <a:spcPct val="0"/>
              </a:spcBef>
              <a:spcAft>
                <a:spcPct val="0"/>
              </a:spcAft>
            </a:pPr>
            <a:r>
              <a:rPr lang="tr-TR" altLang="tr-TR" sz="1600" dirty="0" err="1">
                <a:solidFill>
                  <a:schemeClr val="accent2"/>
                </a:solidFill>
                <a:latin typeface="inherit"/>
              </a:rPr>
              <a:t>Nenehatun</a:t>
            </a:r>
            <a:r>
              <a:rPr lang="tr-TR" altLang="tr-TR" sz="1600" dirty="0">
                <a:solidFill>
                  <a:schemeClr val="accent2"/>
                </a:solidFill>
                <a:latin typeface="inherit"/>
              </a:rPr>
              <a:t> Kız Anadolu Lisesi</a:t>
            </a:r>
          </a:p>
          <a:p>
            <a:pPr lvl="0" algn="ctr" eaLnBrk="0" fontAlgn="base" hangingPunct="0">
              <a:spcBef>
                <a:spcPct val="0"/>
              </a:spcBef>
              <a:spcAft>
                <a:spcPct val="0"/>
              </a:spcAft>
            </a:pPr>
            <a:endParaRPr lang="tr-TR" altLang="tr-TR" sz="1600" dirty="0">
              <a:solidFill>
                <a:schemeClr val="accent2"/>
              </a:solidFill>
              <a:latin typeface="inherit"/>
            </a:endParaRPr>
          </a:p>
          <a:p>
            <a:pPr lvl="0" algn="ctr" eaLnBrk="0" fontAlgn="base" hangingPunct="0">
              <a:spcBef>
                <a:spcPct val="0"/>
              </a:spcBef>
              <a:spcAft>
                <a:spcPct val="0"/>
              </a:spcAft>
            </a:pPr>
            <a:r>
              <a:rPr kumimoji="0" lang="tr-TR" altLang="tr-TR" sz="1600" b="0" i="0" u="none" strike="noStrike" cap="none" normalizeH="0" baseline="0" dirty="0" err="1">
                <a:ln>
                  <a:noFill/>
                </a:ln>
                <a:solidFill>
                  <a:schemeClr val="accent2"/>
                </a:solidFill>
                <a:effectLst/>
                <a:latin typeface="inherit"/>
              </a:rPr>
              <a:t>Shrooq</a:t>
            </a:r>
            <a:r>
              <a:rPr kumimoji="0" lang="tr-TR" altLang="tr-TR" sz="1600" b="0" i="0" u="none" strike="noStrike" cap="none" normalizeH="0" baseline="0" dirty="0">
                <a:ln>
                  <a:noFill/>
                </a:ln>
                <a:solidFill>
                  <a:schemeClr val="accent2"/>
                </a:solidFill>
                <a:effectLst/>
                <a:latin typeface="inherit"/>
              </a:rPr>
              <a:t> Bani AMER(ÜYE)</a:t>
            </a:r>
            <a:r>
              <a:rPr lang="en-US" altLang="tr-TR" sz="1600" dirty="0">
                <a:solidFill>
                  <a:schemeClr val="accent2"/>
                </a:solidFill>
                <a:latin typeface="inherit"/>
              </a:rPr>
              <a:t> Irbid, </a:t>
            </a:r>
            <a:r>
              <a:rPr lang="en-US" altLang="tr-TR" sz="1600" dirty="0" err="1">
                <a:solidFill>
                  <a:schemeClr val="accent2"/>
                </a:solidFill>
                <a:latin typeface="inherit"/>
              </a:rPr>
              <a:t>Ürdün</a:t>
            </a:r>
            <a:endParaRPr lang="en-US" altLang="tr-TR" sz="1600" dirty="0">
              <a:solidFill>
                <a:schemeClr val="accent2"/>
              </a:solidFill>
              <a:latin typeface="inherit"/>
            </a:endParaRPr>
          </a:p>
          <a:p>
            <a:pPr lvl="0" algn="ctr" eaLnBrk="0" fontAlgn="base" hangingPunct="0">
              <a:spcBef>
                <a:spcPct val="0"/>
              </a:spcBef>
              <a:spcAft>
                <a:spcPct val="0"/>
              </a:spcAft>
            </a:pPr>
            <a:r>
              <a:rPr lang="en-US" altLang="tr-TR" sz="1600" dirty="0">
                <a:solidFill>
                  <a:schemeClr val="accent2"/>
                </a:solidFill>
                <a:latin typeface="inherit"/>
              </a:rPr>
              <a:t>Al </a:t>
            </a:r>
            <a:r>
              <a:rPr lang="en-US" altLang="tr-TR" sz="1600" dirty="0" err="1">
                <a:solidFill>
                  <a:schemeClr val="accent2"/>
                </a:solidFill>
                <a:latin typeface="inherit"/>
              </a:rPr>
              <a:t>Nasera</a:t>
            </a:r>
            <a:r>
              <a:rPr lang="en-US" altLang="tr-TR" sz="1600" dirty="0">
                <a:solidFill>
                  <a:schemeClr val="accent2"/>
                </a:solidFill>
                <a:latin typeface="inherit"/>
              </a:rPr>
              <a:t> Primary School for girls</a:t>
            </a:r>
            <a:endParaRPr lang="tr-TR" altLang="tr-TR" sz="1600" dirty="0">
              <a:solidFill>
                <a:schemeClr val="accent2"/>
              </a:solidFill>
              <a:latin typeface="inherit"/>
            </a:endParaRPr>
          </a:p>
          <a:p>
            <a:pPr lvl="0" algn="ctr" eaLnBrk="0" fontAlgn="base" hangingPunct="0">
              <a:spcBef>
                <a:spcPct val="0"/>
              </a:spcBef>
              <a:spcAft>
                <a:spcPct val="0"/>
              </a:spcAft>
            </a:pPr>
            <a:endParaRPr kumimoji="0" lang="tr-TR" altLang="tr-TR" sz="1600" b="0" i="0" u="none" strike="noStrike" cap="none" normalizeH="0" baseline="0" dirty="0">
              <a:ln>
                <a:noFill/>
              </a:ln>
              <a:solidFill>
                <a:schemeClr val="accent2"/>
              </a:solidFill>
              <a:effectLst/>
              <a:latin typeface="inherit"/>
            </a:endParaRPr>
          </a:p>
          <a:p>
            <a:pPr lvl="0" algn="ctr" eaLnBrk="0" fontAlgn="base" hangingPunct="0">
              <a:spcBef>
                <a:spcPct val="0"/>
              </a:spcBef>
              <a:spcAft>
                <a:spcPct val="0"/>
              </a:spcAft>
            </a:pPr>
            <a:r>
              <a:rPr lang="tr-TR" altLang="tr-TR" sz="1600" dirty="0">
                <a:solidFill>
                  <a:schemeClr val="accent2"/>
                </a:solidFill>
                <a:latin typeface="inherit"/>
              </a:rPr>
              <a:t>Ferihan PİRİNÇ(ÜYE) Nevşehir, Türkiye</a:t>
            </a:r>
          </a:p>
          <a:p>
            <a:pPr lvl="0" algn="ctr" eaLnBrk="0" fontAlgn="base" hangingPunct="0">
              <a:spcBef>
                <a:spcPct val="0"/>
              </a:spcBef>
              <a:spcAft>
                <a:spcPct val="0"/>
              </a:spcAft>
            </a:pPr>
            <a:r>
              <a:rPr kumimoji="0" lang="tr-TR" altLang="tr-TR" sz="1600" b="0" i="0" u="none" strike="noStrike" cap="none" normalizeH="0" baseline="0" dirty="0">
                <a:ln>
                  <a:noFill/>
                </a:ln>
                <a:solidFill>
                  <a:schemeClr val="accent2"/>
                </a:solidFill>
                <a:effectLst/>
                <a:latin typeface="inherit"/>
              </a:rPr>
              <a:t>Diriliş</a:t>
            </a:r>
            <a:r>
              <a:rPr kumimoji="0" lang="tr-TR" altLang="tr-TR" sz="1600" b="0" i="0" u="none" strike="noStrike" cap="none" normalizeH="0" dirty="0">
                <a:ln>
                  <a:noFill/>
                </a:ln>
                <a:solidFill>
                  <a:schemeClr val="accent2"/>
                </a:solidFill>
                <a:effectLst/>
                <a:latin typeface="inherit"/>
              </a:rPr>
              <a:t> Kız Anadolu İmam Hatip Lisesi</a:t>
            </a:r>
          </a:p>
          <a:p>
            <a:pPr lvl="0" algn="ctr" eaLnBrk="0" fontAlgn="base" hangingPunct="0">
              <a:spcBef>
                <a:spcPct val="0"/>
              </a:spcBef>
              <a:spcAft>
                <a:spcPct val="0"/>
              </a:spcAft>
            </a:pPr>
            <a:endParaRPr lang="tr-TR" altLang="tr-TR" sz="1600" baseline="0" dirty="0">
              <a:solidFill>
                <a:schemeClr val="accent2"/>
              </a:solidFill>
              <a:latin typeface="inherit"/>
            </a:endParaRPr>
          </a:p>
          <a:p>
            <a:pPr lvl="0" algn="ctr" eaLnBrk="0" fontAlgn="base" hangingPunct="0">
              <a:spcBef>
                <a:spcPct val="0"/>
              </a:spcBef>
              <a:spcAft>
                <a:spcPct val="0"/>
              </a:spcAft>
            </a:pPr>
            <a:r>
              <a:rPr lang="it-IT" altLang="tr-TR" sz="1600" dirty="0">
                <a:solidFill>
                  <a:schemeClr val="accent2"/>
                </a:solidFill>
                <a:latin typeface="inherit"/>
                <a:cs typeface="Arial" panose="020B0604020202020204" pitchFamily="34" charset="0"/>
              </a:rPr>
              <a:t>Maria Grazia R</a:t>
            </a:r>
            <a:r>
              <a:rPr lang="tr-TR" altLang="tr-TR" sz="1600" dirty="0">
                <a:solidFill>
                  <a:schemeClr val="accent2"/>
                </a:solidFill>
                <a:latin typeface="inherit"/>
                <a:cs typeface="Arial" panose="020B0604020202020204" pitchFamily="34" charset="0"/>
              </a:rPr>
              <a:t>ICCA (ÜYE) </a:t>
            </a:r>
            <a:r>
              <a:rPr lang="it-IT" altLang="tr-TR" sz="1600" dirty="0">
                <a:solidFill>
                  <a:schemeClr val="accent2"/>
                </a:solidFill>
                <a:latin typeface="inherit"/>
                <a:cs typeface="Arial" panose="020B0604020202020204" pitchFamily="34" charset="0"/>
              </a:rPr>
              <a:t>Catania (Ct), It</a:t>
            </a:r>
            <a:r>
              <a:rPr lang="tr-TR" altLang="tr-TR" sz="1600" dirty="0" err="1">
                <a:solidFill>
                  <a:schemeClr val="accent2"/>
                </a:solidFill>
                <a:latin typeface="inherit"/>
                <a:cs typeface="Arial" panose="020B0604020202020204" pitchFamily="34" charset="0"/>
              </a:rPr>
              <a:t>alya</a:t>
            </a:r>
            <a:r>
              <a:rPr lang="tr-TR" altLang="tr-TR" sz="1600" dirty="0">
                <a:solidFill>
                  <a:schemeClr val="accent2"/>
                </a:solidFill>
                <a:latin typeface="inherit"/>
                <a:cs typeface="Arial" panose="020B0604020202020204" pitchFamily="34" charset="0"/>
              </a:rPr>
              <a:t> </a:t>
            </a:r>
            <a:r>
              <a:rPr lang="it-IT" altLang="tr-TR" sz="1600" dirty="0">
                <a:solidFill>
                  <a:schemeClr val="accent2"/>
                </a:solidFill>
                <a:latin typeface="inherit"/>
                <a:cs typeface="Arial" panose="020B0604020202020204" pitchFamily="34" charset="0"/>
              </a:rPr>
              <a:t>ICS "San Giovanni Bosco" di Catania</a:t>
            </a:r>
            <a:endParaRPr lang="tr-TR" altLang="tr-TR" sz="1600" dirty="0">
              <a:solidFill>
                <a:schemeClr val="accent2"/>
              </a:solidFill>
              <a:latin typeface="inherit"/>
              <a:cs typeface="Arial" panose="020B0604020202020204" pitchFamily="34" charset="0"/>
            </a:endParaRPr>
          </a:p>
          <a:p>
            <a:pPr lvl="0" algn="ctr" eaLnBrk="0" fontAlgn="base" hangingPunct="0">
              <a:spcBef>
                <a:spcPct val="0"/>
              </a:spcBef>
              <a:spcAft>
                <a:spcPct val="0"/>
              </a:spcAft>
            </a:pPr>
            <a:endParaRPr kumimoji="0" lang="tr-TR" altLang="tr-TR" sz="1600" b="0" i="0" u="none" strike="noStrike" cap="none" normalizeH="0" baseline="0" dirty="0">
              <a:ln>
                <a:noFill/>
              </a:ln>
              <a:solidFill>
                <a:schemeClr val="accent2"/>
              </a:solidFill>
              <a:effectLst/>
              <a:latin typeface="inherit"/>
              <a:cs typeface="Arial" panose="020B0604020202020204" pitchFamily="34" charset="0"/>
            </a:endParaRPr>
          </a:p>
          <a:p>
            <a:pPr lvl="0" algn="ctr" eaLnBrk="0" fontAlgn="base" hangingPunct="0">
              <a:spcBef>
                <a:spcPct val="0"/>
              </a:spcBef>
              <a:spcAft>
                <a:spcPct val="0"/>
              </a:spcAft>
            </a:pPr>
            <a:r>
              <a:rPr lang="tr-TR" altLang="tr-TR" sz="1600" dirty="0" err="1">
                <a:solidFill>
                  <a:schemeClr val="accent2"/>
                </a:solidFill>
                <a:latin typeface="inherit"/>
                <a:cs typeface="Arial" panose="020B0604020202020204" pitchFamily="34" charset="0"/>
              </a:rPr>
              <a:t>Lina</a:t>
            </a:r>
            <a:r>
              <a:rPr lang="tr-TR" altLang="tr-TR" sz="1600" dirty="0">
                <a:solidFill>
                  <a:schemeClr val="accent2"/>
                </a:solidFill>
                <a:latin typeface="inherit"/>
                <a:cs typeface="Arial" panose="020B0604020202020204" pitchFamily="34" charset="0"/>
              </a:rPr>
              <a:t> CEPAUSKIENE(ÜYE) </a:t>
            </a:r>
            <a:r>
              <a:rPr lang="tr-TR" altLang="tr-TR" sz="1600" dirty="0" err="1">
                <a:solidFill>
                  <a:schemeClr val="accent2"/>
                </a:solidFill>
                <a:latin typeface="inherit"/>
                <a:cs typeface="Arial" panose="020B0604020202020204" pitchFamily="34" charset="0"/>
              </a:rPr>
              <a:t>Mažeikiai,Litvanya</a:t>
            </a:r>
            <a:endParaRPr lang="tr-TR" altLang="tr-TR" sz="1600" dirty="0">
              <a:solidFill>
                <a:schemeClr val="accent2"/>
              </a:solidFill>
              <a:latin typeface="inherit"/>
              <a:cs typeface="Arial" panose="020B0604020202020204" pitchFamily="34" charset="0"/>
            </a:endParaRPr>
          </a:p>
          <a:p>
            <a:pPr lvl="0" algn="ctr" eaLnBrk="0" fontAlgn="base" hangingPunct="0">
              <a:spcBef>
                <a:spcPct val="0"/>
              </a:spcBef>
              <a:spcAft>
                <a:spcPct val="0"/>
              </a:spcAft>
            </a:pPr>
            <a:r>
              <a:rPr lang="lt-LT" altLang="tr-TR" sz="1600" dirty="0">
                <a:solidFill>
                  <a:schemeClr val="accent2"/>
                </a:solidFill>
                <a:latin typeface="inherit"/>
                <a:cs typeface="Arial" panose="020B0604020202020204" pitchFamily="34" charset="0"/>
              </a:rPr>
              <a:t>Mažeikių „Ventos“ </a:t>
            </a:r>
            <a:r>
              <a:rPr lang="tr-TR" altLang="tr-TR" sz="1600" dirty="0">
                <a:solidFill>
                  <a:schemeClr val="accent2"/>
                </a:solidFill>
                <a:latin typeface="inherit"/>
                <a:cs typeface="Arial" panose="020B0604020202020204" pitchFamily="34" charset="0"/>
              </a:rPr>
              <a:t>P</a:t>
            </a:r>
            <a:r>
              <a:rPr lang="lt-LT" altLang="tr-TR" sz="1600" dirty="0">
                <a:solidFill>
                  <a:schemeClr val="accent2"/>
                </a:solidFill>
                <a:latin typeface="inherit"/>
                <a:cs typeface="Arial" panose="020B0604020202020204" pitchFamily="34" charset="0"/>
              </a:rPr>
              <a:t>rogimnazija</a:t>
            </a:r>
            <a:endParaRPr lang="tr-TR" altLang="tr-TR" sz="1600" dirty="0">
              <a:solidFill>
                <a:schemeClr val="accent2"/>
              </a:solidFill>
              <a:latin typeface="inherit"/>
              <a:cs typeface="Arial" panose="020B0604020202020204" pitchFamily="34" charset="0"/>
            </a:endParaRPr>
          </a:p>
          <a:p>
            <a:pPr lvl="0" algn="ctr" eaLnBrk="0" fontAlgn="base" hangingPunct="0">
              <a:spcBef>
                <a:spcPct val="0"/>
              </a:spcBef>
              <a:spcAft>
                <a:spcPct val="0"/>
              </a:spcAft>
            </a:pPr>
            <a:endParaRPr kumimoji="0" lang="tr-TR" altLang="tr-TR" sz="1600" b="0" i="0" u="none" strike="noStrike" cap="none" normalizeH="0" baseline="0" dirty="0">
              <a:ln>
                <a:noFill/>
              </a:ln>
              <a:solidFill>
                <a:schemeClr val="accent2"/>
              </a:solidFill>
              <a:effectLst/>
              <a:latin typeface="inherit"/>
              <a:cs typeface="Arial" panose="020B0604020202020204" pitchFamily="34" charset="0"/>
            </a:endParaRPr>
          </a:p>
          <a:p>
            <a:pPr lvl="0" algn="ctr" eaLnBrk="0" fontAlgn="base" hangingPunct="0">
              <a:spcBef>
                <a:spcPct val="0"/>
              </a:spcBef>
              <a:spcAft>
                <a:spcPct val="0"/>
              </a:spcAft>
            </a:pPr>
            <a:r>
              <a:rPr lang="tr-TR" altLang="tr-TR" sz="1600" dirty="0">
                <a:solidFill>
                  <a:schemeClr val="accent2"/>
                </a:solidFill>
                <a:latin typeface="inherit"/>
                <a:cs typeface="Arial" panose="020B0604020202020204" pitchFamily="34" charset="0"/>
              </a:rPr>
              <a:t>Nilüfer ÖZÇEVİK(ÜYE) </a:t>
            </a:r>
            <a:r>
              <a:rPr lang="tr-TR" altLang="tr-TR" sz="1600" dirty="0" err="1">
                <a:solidFill>
                  <a:schemeClr val="accent2"/>
                </a:solidFill>
                <a:latin typeface="inherit"/>
                <a:cs typeface="Arial" panose="020B0604020202020204" pitchFamily="34" charset="0"/>
              </a:rPr>
              <a:t>Samsun,Türkiye</a:t>
            </a:r>
            <a:endParaRPr lang="tr-TR" altLang="tr-TR" sz="1600" dirty="0">
              <a:solidFill>
                <a:schemeClr val="accent2"/>
              </a:solidFill>
              <a:latin typeface="inherit"/>
              <a:cs typeface="Arial" panose="020B0604020202020204" pitchFamily="34" charset="0"/>
            </a:endParaRPr>
          </a:p>
          <a:p>
            <a:pPr lvl="0" algn="ctr" eaLnBrk="0" fontAlgn="base" hangingPunct="0">
              <a:spcBef>
                <a:spcPct val="0"/>
              </a:spcBef>
              <a:spcAft>
                <a:spcPct val="0"/>
              </a:spcAft>
            </a:pPr>
            <a:r>
              <a:rPr lang="tr-TR" altLang="tr-TR" sz="1600" dirty="0">
                <a:solidFill>
                  <a:schemeClr val="accent2"/>
                </a:solidFill>
                <a:latin typeface="inherit"/>
                <a:cs typeface="Arial" panose="020B0604020202020204" pitchFamily="34" charset="0"/>
              </a:rPr>
              <a:t>Atatürk Ortaokulu</a:t>
            </a:r>
            <a:endParaRPr kumimoji="0" lang="tr-TR" altLang="tr-TR" sz="1600" b="0" i="0" u="none" strike="noStrike" cap="none" normalizeH="0" baseline="0" dirty="0">
              <a:ln>
                <a:noFill/>
              </a:ln>
              <a:solidFill>
                <a:schemeClr val="accent2"/>
              </a:solidFill>
              <a:effectLst/>
              <a:latin typeface="inherit"/>
              <a:cs typeface="Arial" panose="020B0604020202020204" pitchFamily="34" charset="0"/>
            </a:endParaRPr>
          </a:p>
        </p:txBody>
      </p:sp>
    </p:spTree>
    <p:extLst>
      <p:ext uri="{BB962C8B-B14F-4D97-AF65-F5344CB8AC3E}">
        <p14:creationId xmlns:p14="http://schemas.microsoft.com/office/powerpoint/2010/main" val="21119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571795-6B94-43B3-B324-1D17CA6D5E84}"/>
              </a:ext>
            </a:extLst>
          </p:cNvPr>
          <p:cNvSpPr>
            <a:spLocks noGrp="1"/>
          </p:cNvSpPr>
          <p:nvPr>
            <p:ph type="title"/>
          </p:nvPr>
        </p:nvSpPr>
        <p:spPr>
          <a:xfrm>
            <a:off x="838200" y="183581"/>
            <a:ext cx="10515600" cy="1126791"/>
          </a:xfrm>
        </p:spPr>
        <p:txBody>
          <a:bodyPr>
            <a:noAutofit/>
          </a:bodyPr>
          <a:lstStyle/>
          <a:p>
            <a:pPr algn="ctr"/>
            <a:r>
              <a:rPr lang="tr-TR" b="1" i="1" dirty="0">
                <a:latin typeface="+mn-lt"/>
              </a:rPr>
              <a:t>ÇELİKHAN ŞEHİT ŞEYHO ŞİŞMAN ANADOLU LİSESİ,TÜRKİYE</a:t>
            </a:r>
            <a:endParaRPr lang="tr-TR" dirty="0"/>
          </a:p>
        </p:txBody>
      </p:sp>
      <p:sp>
        <p:nvSpPr>
          <p:cNvPr id="6" name="Metin kutusu 5">
            <a:extLst>
              <a:ext uri="{FF2B5EF4-FFF2-40B4-BE49-F238E27FC236}">
                <a16:creationId xmlns:a16="http://schemas.microsoft.com/office/drawing/2014/main" id="{8DEA7FE8-0A95-4559-AEB0-228D9E1D316F}"/>
              </a:ext>
            </a:extLst>
          </p:cNvPr>
          <p:cNvSpPr txBox="1"/>
          <p:nvPr/>
        </p:nvSpPr>
        <p:spPr>
          <a:xfrm>
            <a:off x="1308296" y="5741691"/>
            <a:ext cx="6051541" cy="369332"/>
          </a:xfrm>
          <a:prstGeom prst="rect">
            <a:avLst/>
          </a:prstGeom>
          <a:noFill/>
        </p:spPr>
        <p:txBody>
          <a:bodyPr wrap="square" rtlCol="0">
            <a:spAutoFit/>
          </a:bodyPr>
          <a:lstStyle/>
          <a:p>
            <a:pPr algn="ctr"/>
            <a:r>
              <a:rPr lang="tr-TR" dirty="0"/>
              <a:t>PROJE SORUMLULARI :AYŞE AYBİKE GÜRBÜZ, ASLIHAN ŞAHİN</a:t>
            </a:r>
          </a:p>
        </p:txBody>
      </p:sp>
      <p:pic>
        <p:nvPicPr>
          <p:cNvPr id="4" name="Resim 3" descr="metin içeren bir resim&#10;&#10;Açıklama otomatik olarak oluşturuldu">
            <a:extLst>
              <a:ext uri="{FF2B5EF4-FFF2-40B4-BE49-F238E27FC236}">
                <a16:creationId xmlns:a16="http://schemas.microsoft.com/office/drawing/2014/main" id="{E2C2F395-680A-463F-ABBE-5EB365D9E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1" y="1304925"/>
            <a:ext cx="9200271" cy="4248150"/>
          </a:xfrm>
          <a:prstGeom prst="rect">
            <a:avLst/>
          </a:prstGeom>
        </p:spPr>
      </p:pic>
    </p:spTree>
    <p:extLst>
      <p:ext uri="{BB962C8B-B14F-4D97-AF65-F5344CB8AC3E}">
        <p14:creationId xmlns:p14="http://schemas.microsoft.com/office/powerpoint/2010/main" val="14325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93F9D-C9BE-4109-A579-94A06DD729F4}"/>
              </a:ext>
            </a:extLst>
          </p:cNvPr>
          <p:cNvSpPr>
            <a:spLocks noGrp="1"/>
          </p:cNvSpPr>
          <p:nvPr>
            <p:ph type="title"/>
          </p:nvPr>
        </p:nvSpPr>
        <p:spPr>
          <a:xfrm>
            <a:off x="838200" y="365126"/>
            <a:ext cx="10515600" cy="1030538"/>
          </a:xfrm>
        </p:spPr>
        <p:txBody>
          <a:bodyPr>
            <a:noAutofit/>
          </a:bodyPr>
          <a:lstStyle/>
          <a:p>
            <a:pPr algn="ctr"/>
            <a:r>
              <a:rPr lang="tr-TR" b="1" i="1" dirty="0">
                <a:latin typeface="+mn-lt"/>
              </a:rPr>
              <a:t>ÇELİKHAN ŞEHİT ŞEYHO ŞİŞMAN ANADOLU LİSESİ,TÜRKİYE</a:t>
            </a:r>
            <a:endParaRPr lang="tr-TR" dirty="0">
              <a:latin typeface="+mn-lt"/>
            </a:endParaRPr>
          </a:p>
        </p:txBody>
      </p:sp>
      <p:sp>
        <p:nvSpPr>
          <p:cNvPr id="3" name="İçerik Yer Tutucusu 2">
            <a:extLst>
              <a:ext uri="{FF2B5EF4-FFF2-40B4-BE49-F238E27FC236}">
                <a16:creationId xmlns:a16="http://schemas.microsoft.com/office/drawing/2014/main" id="{9E1B2915-F9B8-41A5-BCF8-D07BAC2170A5}"/>
              </a:ext>
            </a:extLst>
          </p:cNvPr>
          <p:cNvSpPr>
            <a:spLocks noGrp="1"/>
          </p:cNvSpPr>
          <p:nvPr>
            <p:ph idx="1"/>
          </p:nvPr>
        </p:nvSpPr>
        <p:spPr/>
        <p:txBody>
          <a:bodyPr>
            <a:normAutofit/>
          </a:bodyPr>
          <a:lstStyle/>
          <a:p>
            <a:r>
              <a:rPr lang="tr-TR" b="1" dirty="0">
                <a:solidFill>
                  <a:schemeClr val="accent1"/>
                </a:solidFill>
                <a:latin typeface="MyriadPro"/>
              </a:rPr>
              <a:t>Vizyon: Gelişime ve değişime açık bir yönetim anlayışıyla, çağdaş ve kaliteli eğitimde bölgemizin en başarılı okulu olmaktır.</a:t>
            </a:r>
          </a:p>
          <a:p>
            <a:endParaRPr lang="tr-TR" b="1" dirty="0">
              <a:solidFill>
                <a:schemeClr val="accent1"/>
              </a:solidFill>
              <a:latin typeface="MyriadPro"/>
            </a:endParaRPr>
          </a:p>
          <a:p>
            <a:r>
              <a:rPr lang="tr-TR" b="1" dirty="0">
                <a:solidFill>
                  <a:schemeClr val="accent1"/>
                </a:solidFill>
                <a:latin typeface="MyriadPro"/>
              </a:rPr>
              <a:t>Misyon: Öğrencileri insanlığın ortak değerlerini </a:t>
            </a:r>
            <a:r>
              <a:rPr lang="tr-TR" b="1" dirty="0" err="1">
                <a:solidFill>
                  <a:schemeClr val="accent1"/>
                </a:solidFill>
                <a:latin typeface="MyriadPro"/>
              </a:rPr>
              <a:t>benimsemiş,milli</a:t>
            </a:r>
            <a:r>
              <a:rPr lang="tr-TR" b="1" dirty="0">
                <a:solidFill>
                  <a:schemeClr val="accent1"/>
                </a:solidFill>
                <a:latin typeface="MyriadPro"/>
              </a:rPr>
              <a:t> değerlere saygılı, vatanını ve milletini seven, çevreye duyarlı, araştırmacı , çağdaş ve en az bir yabancı dili konuşabilen bir nesil olarak yetiştirmek ve bireysel potansiyelleri doğrultusunda yüksek öğrenime hazırlamak.</a:t>
            </a:r>
            <a:endParaRPr lang="tr-TR" dirty="0"/>
          </a:p>
        </p:txBody>
      </p:sp>
    </p:spTree>
    <p:extLst>
      <p:ext uri="{BB962C8B-B14F-4D97-AF65-F5344CB8AC3E}">
        <p14:creationId xmlns:p14="http://schemas.microsoft.com/office/powerpoint/2010/main" val="14214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TotalTime>
  <Words>2251</Words>
  <Application>Microsoft Office PowerPoint</Application>
  <PresentationFormat>Geniş ekran</PresentationFormat>
  <Paragraphs>157</Paragraphs>
  <Slides>41</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41</vt:i4>
      </vt:variant>
    </vt:vector>
  </HeadingPairs>
  <TitlesOfParts>
    <vt:vector size="51" baseType="lpstr">
      <vt:lpstr>Arial</vt:lpstr>
      <vt:lpstr>Calibri</vt:lpstr>
      <vt:lpstr>Calibri Light</vt:lpstr>
      <vt:lpstr>Gabriola</vt:lpstr>
      <vt:lpstr>inherit</vt:lpstr>
      <vt:lpstr>MyriadPro</vt:lpstr>
      <vt:lpstr>Open Sans</vt:lpstr>
      <vt:lpstr>Source Sans Pro</vt:lpstr>
      <vt:lpstr>Times New Roman</vt:lpstr>
      <vt:lpstr>Office Teması</vt:lpstr>
      <vt:lpstr>PowerPoint Sunusu</vt:lpstr>
      <vt:lpstr>Haydi Projemizi Tanıyalım !</vt:lpstr>
      <vt:lpstr>PowerPoint Sunusu</vt:lpstr>
      <vt:lpstr>PowerPoint Sunusu</vt:lpstr>
      <vt:lpstr>E-Twinning nedir ? </vt:lpstr>
      <vt:lpstr>LADIES FIRST PROJEMİZE HOŞGELDİNİZ</vt:lpstr>
      <vt:lpstr>Proje Ortak Okullar</vt:lpstr>
      <vt:lpstr>ÇELİKHAN ŞEHİT ŞEYHO ŞİŞMAN ANADOLU LİSESİ,TÜRKİYE</vt:lpstr>
      <vt:lpstr>ÇELİKHAN ŞEHİT ŞEYHO ŞİŞMAN ANADOLU LİSESİ,TÜRKİYE</vt:lpstr>
      <vt:lpstr>PowerPoint Sunusu</vt:lpstr>
      <vt:lpstr>ÇELİKHAN ORTAOKULU,TÜRKİYE</vt:lpstr>
      <vt:lpstr>NENEHATUN KIZ ANADOLU LİSESİ,TÜRKİYE</vt:lpstr>
      <vt:lpstr>NENEHATUN KIZ ANADOLU LİSESİ,TÜRKİYE</vt:lpstr>
      <vt:lpstr>DİRİLİŞ KIZ ANADOLU İMAM HATİP LİSESİ,TÜRKİYE</vt:lpstr>
      <vt:lpstr>DİRİLİŞ KIZ ANADOLU İMAM HATİP LİSESİ,TÜRKİYE</vt:lpstr>
      <vt:lpstr>ÇANAKKALE BAŞAKŞEHİR KOLEJİ,TÜRKİYE</vt:lpstr>
      <vt:lpstr>ÇANAKKALE BAŞAKŞEHİR KOLEJİ,TÜRKİYE</vt:lpstr>
      <vt:lpstr>     GIOVANNI BOSCO" DI CATANIA ITALY</vt:lpstr>
      <vt:lpstr>GIOVANNI BOSCO" DI CATANIA ITALY</vt:lpstr>
      <vt:lpstr>MAZEIKIAI, VENTOS PROGYMNASIUM, LITHUANIA</vt:lpstr>
      <vt:lpstr>MAZEIKIAI, VENTOS PROGYMNASIUM, LITHUANIA</vt:lpstr>
      <vt:lpstr>KAPIZLI RASİM BOZBEY ORTAOKULU,TÜRKİYE</vt:lpstr>
      <vt:lpstr>KAPIZLI RASİM BOZBEY ORTAOKULU,TÜRKİYE</vt:lpstr>
      <vt:lpstr>EFELER ORTAOKULU,TÜRKİYE</vt:lpstr>
      <vt:lpstr>EFELER ORTAOKULU,TÜRKİYE</vt:lpstr>
      <vt:lpstr>İLKADIM ATATÜRK ORTAOKULU,TÜRKİYE</vt:lpstr>
      <vt:lpstr>İLKADIM ATATÜRK ORTAOKULU,TÜRKİYE</vt:lpstr>
      <vt:lpstr>KYIV EDUCATIONAL COMPLEX #167,UKRAINE</vt:lpstr>
      <vt:lpstr>KYIV EDUCATIONAL COMPLEX #167,UKRAINE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DOĞUŞ KARADAĞ</dc:creator>
  <cp:lastModifiedBy>hatice demir</cp:lastModifiedBy>
  <cp:revision>29</cp:revision>
  <dcterms:created xsi:type="dcterms:W3CDTF">2020-11-06T08:49:38Z</dcterms:created>
  <dcterms:modified xsi:type="dcterms:W3CDTF">2022-02-22T14:16:46Z</dcterms:modified>
</cp:coreProperties>
</file>